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svg" ContentType="image/svg+xml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dMasterIdLst>
    <p:sldMasterId id="2147483648" r:id="rId5"/>
  </p:sldMasterIdLst>
  <p:sldIdLst>
    <p:sldId id="256" r:id="rId6"/>
    <p:sldId id="257" r:id="rId7"/>
    <p:sldId id="280" r:id="rId8"/>
    <p:sldId id="259" r:id="rId9"/>
    <p:sldId id="260" r:id="rId10"/>
    <p:sldId id="262" r:id="rId11"/>
    <p:sldId id="263" r:id="rId12"/>
    <p:sldId id="264" r:id="rId13"/>
    <p:sldId id="281" r:id="rId14"/>
    <p:sldId id="265" r:id="rId15"/>
    <p:sldId id="266" r:id="rId16"/>
    <p:sldId id="271" r:id="rId17"/>
    <p:sldId id="272" r:id="rId18"/>
    <p:sldId id="274" r:id="rId19"/>
    <p:sldId id="286" r:id="rId20"/>
    <p:sldId id="287" r:id="rId21"/>
    <p:sldId id="292" r:id="rId22"/>
    <p:sldId id="275" r:id="rId23"/>
    <p:sldId id="276" r:id="rId24"/>
    <p:sldId id="277" r:id="rId25"/>
    <p:sldId id="278" r:id="rId26"/>
    <p:sldId id="279" r:id="rId27"/>
    <p:sldId id="298" r:id="rId28"/>
    <p:sldId id="295" r:id="rId29"/>
    <p:sldId id="288" r:id="rId30"/>
    <p:sldId id="290" r:id="rId31"/>
    <p:sldId id="293" r:id="rId32"/>
    <p:sldId id="291" r:id="rId33"/>
  </p:sldIdLst>
  <p:sldSz cx="9144000" cy="6858000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9pPr>
  </p:defaultTextStyle>
</p:presentation>
</file>

<file path=ppt/presProps.xml><?xml version="1.0" encoding="utf-8"?>
<p:presentation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howPr showNarration="1" useTimings="0"/>
  <p:extLst>
    <p:ext uri="smNativeData">
      <pr:smAppRevision xmlns:pr="smNativeData" xmlns="smNativeData" dt="1698060708" val="1062" revOS="4"/>
      <pr:smFileRevision xmlns:pr="smNativeData" xmlns="smNativeData" dt="1698060708" val="101"/>
      <pr:guideOptions xmlns:pr="smNativeData" xmlns="smNativeData" dt="1698060708" snapToGrid="1" snapToBorder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ideViewPr>
    <p:cSldViewPr>
      <p:cViewPr varScale="1">
        <p:scale>
          <a:sx n="46" d="100"/>
          <a:sy n="46" d="100"/>
        </p:scale>
        <p:origin x="738" y="207"/>
      </p:cViewPr>
      <p:guideLst x="0" y="0"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12" d="100"/>
        <a:sy n="12" d="100"/>
      </p:scale>
      <p:origin x="0" y="0"/>
    </p:cViewPr>
  </p:sorterViewPr>
  <p:notesViewPr>
    <p:cSldViewPr>
      <p:cViewPr>
        <p:scale>
          <a:sx n="46" d="100"/>
          <a:sy n="46" d="100"/>
        </p:scale>
        <p:origin x="738" y="207"/>
      </p:cViewPr>
    </p:cSldViewPr>
  </p:notesViewPr>
  <p:gridSpacing cx="73477120" cy="73477120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/Relationship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sNAAAINAAAJhYAABAAAAAmAAAACAAAAAEAAAAAAAAA"/>
              </a:ext>
            </a:extLst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Подзаголовок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gAAOgXAADQLwAAsCIAABAAAAAmAAAACAAAAAGAAAAAAAAA"/>
              </a:ext>
            </a:extLst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lang="ru-ru" cap="none">
                <a:solidFill>
                  <a:srgbClr val="8C8C8C"/>
                </a:solidFill>
              </a:defRPr>
            </a:lvl1pPr>
            <a:lvl2pPr marL="457200" indent="0" algn="ctr">
              <a:buNone/>
              <a:defRPr lang="ru-ru" cap="none">
                <a:solidFill>
                  <a:srgbClr val="8C8C8C"/>
                </a:solidFill>
              </a:defRPr>
            </a:lvl2pPr>
            <a:lvl3pPr marL="914400" indent="0" algn="ctr">
              <a:buNone/>
              <a:defRPr lang="ru-ru" cap="none">
                <a:solidFill>
                  <a:srgbClr val="8C8C8C"/>
                </a:solidFill>
              </a:defRPr>
            </a:lvl3pPr>
            <a:lvl4pPr marL="1371600" indent="0" algn="ctr">
              <a:buNone/>
              <a:defRPr lang="ru-ru" cap="none">
                <a:solidFill>
                  <a:srgbClr val="8C8C8C"/>
                </a:solidFill>
              </a:defRPr>
            </a:lvl4pPr>
            <a:lvl5pPr marL="1828800" indent="0" algn="ctr">
              <a:buNone/>
              <a:defRPr lang="ru-ru" cap="none">
                <a:solidFill>
                  <a:srgbClr val="8C8C8C"/>
                </a:solidFill>
              </a:defRPr>
            </a:lvl5pPr>
            <a:lvl6pPr marL="2286000" indent="0" algn="ctr">
              <a:buNone/>
              <a:defRPr lang="ru-ru" cap="none">
                <a:solidFill>
                  <a:srgbClr val="8C8C8C"/>
                </a:solidFill>
              </a:defRPr>
            </a:lvl6pPr>
            <a:lvl7pPr marL="2743200" indent="0" algn="ctr">
              <a:buNone/>
              <a:defRPr lang="ru-ru" cap="none">
                <a:solidFill>
                  <a:srgbClr val="8C8C8C"/>
                </a:solidFill>
              </a:defRPr>
            </a:lvl7pPr>
            <a:lvl8pPr marL="3200400" indent="0" algn="ctr">
              <a:buNone/>
              <a:defRPr lang="ru-ru" cap="none">
                <a:solidFill>
                  <a:srgbClr val="8C8C8C"/>
                </a:solidFill>
              </a:defRPr>
            </a:lvl8pPr>
            <a:lvl9pPr marL="3657600" indent="0" algn="ctr">
              <a:buNone/>
              <a:defRPr lang="ru-ru" cap="none">
                <a:solidFill>
                  <a:srgbClr val="8C8C8C"/>
                </a:solidFill>
              </a:defRPr>
            </a:lvl9pPr>
          </a:lstStyle>
          <a:p>
            <a:pPr>
              <a:defRPr lang="ru-ru"/>
            </a:pPr>
            <a:r>
              <a:t>Образец подзаголовка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E10C-425C-E917-1204-B442AF4AE4E1}" type="datetime1">
              <a:t/>
            </a:fld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C005-4B5C-E936-1204-BD638E4AE4E8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AIAAAAAAAAA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48L2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88D0-9E5C-E97E-1204-682BC64AE43D}" type="datetime1">
              <a:t>23.10.2023</a:t>
            </a:fld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A397-D95C-E955-1204-2F00ED4AE47A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CgAALEBAABwNQAAsCUAABAAAAAmAAAACAAAAAMAAAAAAAAA"/>
              </a:ext>
            </a:extLst>
          </p:cNvSpPr>
          <p:nvPr>
            <p:ph type="title"/>
          </p:nvPr>
        </p:nvSpPr>
        <p:spPr>
          <a:xfrm>
            <a:off x="6629400" y="274955"/>
            <a:ext cx="2057400" cy="5851525"/>
          </a:xfrm>
        </p:spPr>
        <p:txBody>
          <a:bodyPr vert="vert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DYJwAAsCUAABAAAAAmAAAACAAAAAMAAAAAAAAA"/>
              </a:ext>
            </a:extLst>
          </p:cNvSpPr>
          <p:nvPr>
            <p:ph idx="1"/>
          </p:nvPr>
        </p:nvSpPr>
        <p:spPr>
          <a:xfrm>
            <a:off x="457200" y="274955"/>
            <a:ext cx="6019800" cy="5851525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D79E-D05C-E921-1204-2674994AE473}" type="datetime1">
              <a:t>23.10.2023</a:t>
            </a:fld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c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82DF-915C-E974-1204-6721CC4AE432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Содержимое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H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qxic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A7C6-885C-E951-1204-7E04E94AE42B}" type="datetime1">
              <a:t/>
            </a:fld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V0AA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Bifg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CD46-085C-E93B-1204-FE6E834AE4AB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gQAABwbAABCNAAAfSMAABAAAAAmAAAACAAAAIGAAAAAAAAA"/>
              </a:ext>
            </a:extLst>
          </p:cNvSpPr>
          <p:nvPr>
            <p:ph type="title"/>
          </p:nvPr>
        </p:nvSpPr>
        <p:spPr>
          <a:xfrm>
            <a:off x="722630" y="4406900"/>
            <a:ext cx="7772400" cy="136207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l">
              <a:defRPr lang="ru-ru" sz="4000" b="1" cap="all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BBug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gQAAOIRAABCNAAAHBsAABAAAAAmAAAACAAAAIGAAAAAAAAA"/>
              </a:ext>
            </a:extLst>
          </p:cNvSpPr>
          <p:nvPr>
            <p:ph idx="1"/>
          </p:nvPr>
        </p:nvSpPr>
        <p:spPr>
          <a:xfrm>
            <a:off x="722630" y="2907030"/>
            <a:ext cx="7772400" cy="149987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ru-ru" sz="2000" cap="none">
                <a:solidFill>
                  <a:srgbClr val="8C8C8C"/>
                </a:solidFill>
              </a:defRPr>
            </a:lvl1pPr>
            <a:lvl2pPr marL="457200" indent="0">
              <a:buNone/>
              <a:defRPr lang="ru-ru" sz="1800" cap="none">
                <a:solidFill>
                  <a:srgbClr val="8C8C8C"/>
                </a:solidFill>
              </a:defRPr>
            </a:lvl2pPr>
            <a:lvl3pPr marL="914400" indent="0">
              <a:buNone/>
              <a:defRPr lang="ru-ru" sz="1600" cap="none">
                <a:solidFill>
                  <a:srgbClr val="8C8C8C"/>
                </a:solidFill>
              </a:defRPr>
            </a:lvl3pPr>
            <a:lvl4pPr marL="1371600" indent="0">
              <a:buNone/>
              <a:defRPr lang="ru-ru" sz="1400" cap="none">
                <a:solidFill>
                  <a:srgbClr val="8C8C8C"/>
                </a:solidFill>
              </a:defRPr>
            </a:lvl4pPr>
            <a:lvl5pPr marL="1828800" indent="0">
              <a:buNone/>
              <a:defRPr lang="ru-ru" sz="1400" cap="none">
                <a:solidFill>
                  <a:srgbClr val="8C8C8C"/>
                </a:solidFill>
              </a:defRPr>
            </a:lvl5pPr>
            <a:lvl6pPr marL="2286000" indent="0">
              <a:buNone/>
              <a:defRPr lang="ru-ru" sz="1400" cap="none">
                <a:solidFill>
                  <a:srgbClr val="8C8C8C"/>
                </a:solidFill>
              </a:defRPr>
            </a:lvl6pPr>
            <a:lvl7pPr marL="2743200" indent="0">
              <a:buNone/>
              <a:defRPr lang="ru-ru" sz="1400" cap="none">
                <a:solidFill>
                  <a:srgbClr val="8C8C8C"/>
                </a:solidFill>
              </a:defRPr>
            </a:lvl7pPr>
            <a:lvl8pPr marL="3200400" indent="0">
              <a:buNone/>
              <a:defRPr lang="ru-ru" sz="1400" cap="none">
                <a:solidFill>
                  <a:srgbClr val="8C8C8C"/>
                </a:solidFill>
              </a:defRPr>
            </a:lvl8pPr>
            <a:lvl9pPr marL="3657600" indent="0">
              <a:buNone/>
              <a:defRPr lang="ru-ru" sz="1400" cap="none">
                <a:solidFill>
                  <a:srgbClr val="8C8C8C"/>
                </a:solidFill>
              </a:defRPr>
            </a:lvl9pPr>
          </a:lstStyle>
          <a:p>
            <a:pPr>
              <a:defRPr lang="ru-ru"/>
            </a:pPr>
            <a:r>
              <a:t>Образец текста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C29C-D25C-E934-1204-24618C4AE471}" type="datetime1">
              <a:t>23.10.2023</a:t>
            </a:fld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Qe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jp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BC80-CE5C-E94A-1204-381FF24AE46D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Содержимое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A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CoGwAAsCUAABAAAAAmAAAACAAAAAGAAAAAAAAA"/>
              </a:ext>
            </a:extLst>
          </p:cNvSpPr>
          <p:nvPr>
            <p:ph idx="1"/>
          </p:nvPr>
        </p:nvSpPr>
        <p:spPr>
          <a:xfrm>
            <a:off x="457200" y="1600200"/>
            <a:ext cx="4038600" cy="4526280"/>
          </a:xfrm>
        </p:spPr>
        <p:txBody>
          <a:bodyPr/>
          <a:lstStyle>
            <a:lvl1pPr>
              <a:defRPr lang="ru-ru" sz="2800" cap="none"/>
            </a:lvl1pPr>
            <a:lvl2pPr>
              <a:defRPr lang="ru-ru" sz="2400" cap="none"/>
            </a:lvl2pPr>
            <a:lvl3pPr>
              <a:defRPr lang="ru-ru" sz="2000" cap="none"/>
            </a:lvl3pPr>
            <a:lvl4pPr>
              <a:defRPr lang="ru-ru" sz="1800" cap="none"/>
            </a:lvl4pPr>
            <a:lvl5pPr>
              <a:defRPr lang="ru-ru" sz="1800" cap="none"/>
            </a:lvl5pPr>
            <a:lvl6pPr>
              <a:defRPr lang="ru-ru" sz="1800" cap="none"/>
            </a:lvl6pPr>
            <a:lvl7pPr>
              <a:defRPr lang="ru-ru" sz="1800" cap="none"/>
            </a:lvl7pPr>
            <a:lvl8pPr>
              <a:defRPr lang="ru-ru" sz="1800" cap="none"/>
            </a:lvl8pPr>
            <a:lvl9pPr>
              <a:defRPr lang="ru-ru" sz="1800" cap="none"/>
            </a:lvl9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Содержимое 3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Cu23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mBwAANgJAABwNQAAsCUAABAAAAAmAAAACAAAAAGAAAAAAAAA"/>
              </a:ext>
            </a:extLst>
          </p:cNvSpPr>
          <p:nvPr>
            <p:ph idx="2"/>
          </p:nvPr>
        </p:nvSpPr>
        <p:spPr>
          <a:xfrm>
            <a:off x="4648200" y="1600200"/>
            <a:ext cx="4038600" cy="4526280"/>
          </a:xfrm>
        </p:spPr>
        <p:txBody>
          <a:bodyPr/>
          <a:lstStyle>
            <a:lvl1pPr>
              <a:defRPr lang="ru-ru" sz="2800" cap="none"/>
            </a:lvl1pPr>
            <a:lvl2pPr>
              <a:defRPr lang="ru-ru" sz="2400" cap="none"/>
            </a:lvl2pPr>
            <a:lvl3pPr>
              <a:defRPr lang="ru-ru" sz="2000" cap="none"/>
            </a:lvl3pPr>
            <a:lvl4pPr>
              <a:defRPr lang="ru-ru" sz="1800" cap="none"/>
            </a:lvl4pPr>
            <a:lvl5pPr>
              <a:defRPr lang="ru-ru" sz="1800" cap="none"/>
            </a:lvl5pPr>
            <a:lvl6pPr>
              <a:defRPr lang="ru-ru" sz="1800" cap="none"/>
            </a:lvl6pPr>
            <a:lvl7pPr>
              <a:defRPr lang="ru-ru" sz="1800" cap="none"/>
            </a:lvl7pPr>
            <a:lvl8pPr>
              <a:defRPr lang="ru-ru" sz="1800" cap="none"/>
            </a:lvl8pPr>
            <a:lvl9pPr>
              <a:defRPr lang="ru-ru" sz="1800" cap="none"/>
            </a:lvl9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5" name="Дата 4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n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A652-1C5C-E950-1204-EA05E84AE4BF}" type="datetime1">
              <a:t>23.10.2023</a:t>
            </a:fld>
          </a:p>
        </p:txBody>
      </p:sp>
      <p:sp>
        <p:nvSpPr>
          <p:cNvPr id="6" name="Нижний колонтитул 5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DtuA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</a:p>
        </p:txBody>
      </p:sp>
      <p:sp>
        <p:nvSpPr>
          <p:cNvPr id="7" name="Номер слайда 6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9E30-7E5C-E968-1204-883DD04AE4DD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hBug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ZI2H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HIJAACrGwAAYQ0AABAAAAAmAAAACAAAAIGAAAAAAAAA"/>
              </a:ext>
            </a:extLst>
          </p:cNvSpPr>
          <p:nvPr>
            <p:ph idx="1"/>
          </p:nvPr>
        </p:nvSpPr>
        <p:spPr>
          <a:xfrm>
            <a:off x="457200" y="1535430"/>
            <a:ext cx="4040505" cy="63944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ru-ru" sz="2400" b="1" cap="none"/>
            </a:lvl1pPr>
            <a:lvl2pPr marL="457200" indent="0">
              <a:buNone/>
              <a:defRPr lang="ru-ru" sz="2000" b="1" cap="none"/>
            </a:lvl2pPr>
            <a:lvl3pPr marL="914400" indent="0">
              <a:buNone/>
              <a:defRPr lang="ru-ru" sz="1800" b="1" cap="none"/>
            </a:lvl3pPr>
            <a:lvl4pPr marL="1371600" indent="0">
              <a:buNone/>
              <a:defRPr lang="ru-ru" sz="1600" b="1" cap="none"/>
            </a:lvl4pPr>
            <a:lvl5pPr marL="1828800" indent="0">
              <a:buNone/>
              <a:defRPr lang="ru-ru" sz="1600" b="1" cap="none"/>
            </a:lvl5pPr>
            <a:lvl6pPr marL="2286000" indent="0">
              <a:buNone/>
              <a:defRPr lang="ru-ru" sz="1600" b="1" cap="none"/>
            </a:lvl6pPr>
            <a:lvl7pPr marL="2743200" indent="0">
              <a:buNone/>
              <a:defRPr lang="ru-ru" sz="1600" b="1" cap="none"/>
            </a:lvl7pPr>
            <a:lvl8pPr marL="3200400" indent="0">
              <a:buNone/>
              <a:defRPr lang="ru-ru" sz="1600" b="1" cap="none"/>
            </a:lvl8pPr>
            <a:lvl9pPr marL="3657600" indent="0">
              <a:buNone/>
              <a:defRPr lang="ru-ru" sz="1600" b="1" cap="none"/>
            </a:lvl9pPr>
          </a:lstStyle>
          <a:p>
            <a:pPr>
              <a:defRPr lang="ru-ru"/>
            </a:pPr>
            <a:r>
              <a:t>Образец текста</a:t>
            </a:r>
          </a:p>
        </p:txBody>
      </p:sp>
      <p:sp>
        <p:nvSpPr>
          <p:cNvPr id="4" name="Содержимое 3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ENAACrGwAAsCUAABAAAAAmAAAACAAAAAGAAAAAAAAA"/>
              </a:ext>
            </a:extLst>
          </p:cNvSpPr>
          <p:nvPr>
            <p:ph idx="2"/>
          </p:nvPr>
        </p:nvSpPr>
        <p:spPr>
          <a:xfrm>
            <a:off x="457200" y="2174875"/>
            <a:ext cx="4040505" cy="3951605"/>
          </a:xfrm>
        </p:spPr>
        <p:txBody>
          <a:bodyPr/>
          <a:lstStyle>
            <a:lvl1pPr>
              <a:defRPr lang="ru-ru" sz="2400" cap="none"/>
            </a:lvl1pPr>
            <a:lvl2pPr>
              <a:defRPr lang="ru-ru" sz="2000" cap="none"/>
            </a:lvl2pPr>
            <a:lvl3pPr>
              <a:defRPr lang="ru-ru" sz="1800" cap="none"/>
            </a:lvl3pPr>
            <a:lvl4pPr>
              <a:defRPr lang="ru-ru" sz="1600" cap="none"/>
            </a:lvl4pPr>
            <a:lvl5pPr>
              <a:defRPr lang="ru-ru" sz="1600" cap="none"/>
            </a:lvl5pPr>
            <a:lvl6pPr>
              <a:defRPr lang="ru-ru" sz="1600" cap="none"/>
            </a:lvl6pPr>
            <a:lvl7pPr>
              <a:defRPr lang="ru-ru" sz="1600" cap="none"/>
            </a:lvl7pPr>
            <a:lvl8pPr>
              <a:defRPr lang="ru-ru" sz="1600" cap="none"/>
            </a:lvl8pPr>
            <a:lvl9pPr>
              <a:defRPr lang="ru-ru" sz="1600" cap="none"/>
            </a:lvl9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5" name="Текст 4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xwAAHIJAABwNQAAYQ0AABAAAAAmAAAACAAAAIGAAAAAAAAA"/>
              </a:ext>
            </a:extLst>
          </p:cNvSpPr>
          <p:nvPr>
            <p:ph idx="3"/>
          </p:nvPr>
        </p:nvSpPr>
        <p:spPr>
          <a:xfrm>
            <a:off x="4645025" y="1535430"/>
            <a:ext cx="4041775" cy="63944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ru-ru" sz="2400" b="1" cap="none"/>
            </a:lvl1pPr>
            <a:lvl2pPr marL="457200" indent="0">
              <a:buNone/>
              <a:defRPr lang="ru-ru" sz="2000" b="1" cap="none"/>
            </a:lvl2pPr>
            <a:lvl3pPr marL="914400" indent="0">
              <a:buNone/>
              <a:defRPr lang="ru-ru" sz="1800" b="1" cap="none"/>
            </a:lvl3pPr>
            <a:lvl4pPr marL="1371600" indent="0">
              <a:buNone/>
              <a:defRPr lang="ru-ru" sz="1600" b="1" cap="none"/>
            </a:lvl4pPr>
            <a:lvl5pPr marL="1828800" indent="0">
              <a:buNone/>
              <a:defRPr lang="ru-ru" sz="1600" b="1" cap="none"/>
            </a:lvl5pPr>
            <a:lvl6pPr marL="2286000" indent="0">
              <a:buNone/>
              <a:defRPr lang="ru-ru" sz="1600" b="1" cap="none"/>
            </a:lvl6pPr>
            <a:lvl7pPr marL="2743200" indent="0">
              <a:buNone/>
              <a:defRPr lang="ru-ru" sz="1600" b="1" cap="none"/>
            </a:lvl7pPr>
            <a:lvl8pPr marL="3200400" indent="0">
              <a:buNone/>
              <a:defRPr lang="ru-ru" sz="1600" b="1" cap="none"/>
            </a:lvl8pPr>
            <a:lvl9pPr marL="3657600" indent="0">
              <a:buNone/>
              <a:defRPr lang="ru-ru" sz="1600" b="1" cap="none"/>
            </a:lvl9pPr>
          </a:lstStyle>
          <a:p>
            <a:pPr>
              <a:defRPr lang="ru-ru"/>
            </a:pPr>
            <a:r>
              <a:t>Образец текста</a:t>
            </a:r>
          </a:p>
        </p:txBody>
      </p:sp>
      <p:sp>
        <p:nvSpPr>
          <p:cNvPr id="6" name="Содержимое 5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gAC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xwAAGENAABwNQAAsCUAABAAAAAmAAAACAAAAAGAAAAAAAAA"/>
              </a:ext>
            </a:extLst>
          </p:cNvSpPr>
          <p:nvPr>
            <p:ph idx="4"/>
          </p:nvPr>
        </p:nvSpPr>
        <p:spPr>
          <a:xfrm>
            <a:off x="4645025" y="2174875"/>
            <a:ext cx="4041775" cy="3951605"/>
          </a:xfrm>
        </p:spPr>
        <p:txBody>
          <a:bodyPr/>
          <a:lstStyle>
            <a:lvl1pPr>
              <a:defRPr lang="ru-ru" sz="2400" cap="none"/>
            </a:lvl1pPr>
            <a:lvl2pPr>
              <a:defRPr lang="ru-ru" sz="2000" cap="none"/>
            </a:lvl2pPr>
            <a:lvl3pPr>
              <a:defRPr lang="ru-ru" sz="1800" cap="none"/>
            </a:lvl3pPr>
            <a:lvl4pPr>
              <a:defRPr lang="ru-ru" sz="1600" cap="none"/>
            </a:lvl4pPr>
            <a:lvl5pPr>
              <a:defRPr lang="ru-ru" sz="1600" cap="none"/>
            </a:lvl5pPr>
            <a:lvl6pPr>
              <a:defRPr lang="ru-ru" sz="1600" cap="none"/>
            </a:lvl6pPr>
            <a:lvl7pPr>
              <a:defRPr lang="ru-ru" sz="1600" cap="none"/>
            </a:lvl7pPr>
            <a:lvl8pPr>
              <a:defRPr lang="ru-ru" sz="1600" cap="none"/>
            </a:lvl8pPr>
            <a:lvl9pPr>
              <a:defRPr lang="ru-ru" sz="1600" cap="none"/>
            </a:lvl9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7" name="Дата 6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n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A707-495C-E951-1204-BF04E94AE4EA}" type="datetime1">
              <a:t>23.10.2023</a:t>
            </a:fld>
          </a:p>
        </p:txBody>
      </p:sp>
      <p:sp>
        <p:nvSpPr>
          <p:cNvPr id="8" name="Нижний колонтитул 7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jfJA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</a:p>
        </p:txBody>
      </p:sp>
      <p:sp>
        <p:nvSpPr>
          <p:cNvPr id="9" name="Номер слайда 8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7F/r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C0E8-A65C-E936-1204-50638E4AE405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Дата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3w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A9D1-9F5C-E95F-1204-690AE74AE43C}" type="datetime1">
              <a:t/>
            </a:fld>
          </a:p>
        </p:txBody>
      </p:sp>
      <p:sp>
        <p:nvSpPr>
          <p:cNvPr id="4" name="Нижний колонтитул 3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gG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</a:p>
        </p:txBody>
      </p:sp>
      <p:sp>
        <p:nvSpPr>
          <p:cNvPr id="5" name="Номер слайда 4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gAC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DDD8-965C-E92B-1204-607E934AE435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g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8197-D95C-E977-1204-2F22CF4AE47A}" type="datetime1">
              <a:t>23.10.2023</a:t>
            </a:fld>
          </a:p>
        </p:txBody>
      </p:sp>
      <p:sp>
        <p:nvSpPr>
          <p:cNvPr id="3" name="Нижний колонтитул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</a:p>
        </p:txBody>
      </p:sp>
      <p:sp>
        <p:nvSpPr>
          <p:cNvPr id="4" name="Номер слайда 3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I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E562-2C5C-E913-1204-DA46AB4AE48F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K4BAABSFQAA1AgAABAAAAAmAAAACAAAAIGAAAAAAAAA"/>
              </a:ext>
            </a:extLst>
          </p:cNvSpPr>
          <p:nvPr>
            <p:ph type="title"/>
          </p:nvPr>
        </p:nvSpPr>
        <p:spPr>
          <a:xfrm>
            <a:off x="457200" y="273050"/>
            <a:ext cx="3008630" cy="116205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ru-ru" sz="2000" b="1" cap="none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Содержимое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hUAAK4BAABwNQAAsCUAABAAAAAmAAAACAAAAAGAAAAAAAAA"/>
              </a:ext>
            </a:extLst>
          </p:cNvSpPr>
          <p:nvPr>
            <p:ph idx="1"/>
          </p:nvPr>
        </p:nvSpPr>
        <p:spPr>
          <a:xfrm>
            <a:off x="3575050" y="273050"/>
            <a:ext cx="5111750" cy="5853430"/>
          </a:xfrm>
        </p:spPr>
        <p:txBody>
          <a:bodyPr/>
          <a:lstStyle>
            <a:lvl1pPr>
              <a:defRPr lang="ru-ru" sz="3200" cap="none"/>
            </a:lvl1pPr>
            <a:lvl2pPr>
              <a:defRPr lang="ru-ru" sz="2800" cap="none"/>
            </a:lvl2pPr>
            <a:lvl3pPr>
              <a:defRPr lang="ru-ru" sz="2400" cap="none"/>
            </a:lvl3pPr>
            <a:lvl4pPr>
              <a:defRPr lang="ru-ru" sz="2000" cap="none"/>
            </a:lvl4pPr>
            <a:lvl5pPr>
              <a:defRPr lang="ru-ru" sz="2000" cap="none"/>
            </a:lvl5pPr>
            <a:lvl6pPr>
              <a:defRPr lang="ru-ru" sz="2000" cap="none"/>
            </a:lvl6pPr>
            <a:lvl7pPr>
              <a:defRPr lang="ru-ru" sz="2000" cap="none"/>
            </a:lvl7pPr>
            <a:lvl8pPr>
              <a:defRPr lang="ru-ru" sz="2000" cap="none"/>
            </a:lvl8pPr>
            <a:lvl9pPr>
              <a:defRPr lang="ru-ru" sz="2000" cap="none"/>
            </a:lvl9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Текст 3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QIAABSFQAAsCUAABAAAAAmAAAACAAAAAGAAAAAAAAA"/>
              </a:ext>
            </a:extLst>
          </p:cNvSpPr>
          <p:nvPr>
            <p:ph idx="2"/>
          </p:nvPr>
        </p:nvSpPr>
        <p:spPr>
          <a:xfrm>
            <a:off x="457200" y="1435100"/>
            <a:ext cx="3008630" cy="4691380"/>
          </a:xfrm>
        </p:spPr>
        <p:txBody>
          <a:bodyPr/>
          <a:lstStyle>
            <a:lvl1pPr marL="0" indent="0">
              <a:buNone/>
              <a:defRPr lang="ru-ru" sz="1400" cap="none"/>
            </a:lvl1pPr>
            <a:lvl2pPr marL="457200" indent="0">
              <a:buNone/>
              <a:defRPr lang="ru-ru" sz="1200" cap="none"/>
            </a:lvl2pPr>
            <a:lvl3pPr marL="914400" indent="0">
              <a:buNone/>
              <a:defRPr lang="ru-ru" sz="1000" cap="none"/>
            </a:lvl3pPr>
            <a:lvl4pPr marL="1371600" indent="0">
              <a:buNone/>
              <a:defRPr lang="ru-ru" sz="900" cap="none"/>
            </a:lvl4pPr>
            <a:lvl5pPr marL="1828800" indent="0">
              <a:buNone/>
              <a:defRPr lang="ru-ru" sz="900" cap="none"/>
            </a:lvl5pPr>
            <a:lvl6pPr marL="2286000" indent="0">
              <a:buNone/>
              <a:defRPr lang="ru-ru" sz="900" cap="none"/>
            </a:lvl6pPr>
            <a:lvl7pPr marL="2743200" indent="0">
              <a:buNone/>
              <a:defRPr lang="ru-ru" sz="900" cap="none"/>
            </a:lvl7pPr>
            <a:lvl8pPr marL="3200400" indent="0">
              <a:buNone/>
              <a:defRPr lang="ru-ru" sz="900" cap="none"/>
            </a:lvl8pPr>
            <a:lvl9pPr marL="3657600" indent="0">
              <a:buNone/>
              <a:defRPr lang="ru-ru" sz="900" cap="none"/>
            </a:lvl9pPr>
          </a:lstStyle>
          <a:p>
            <a:pPr>
              <a:defRPr lang="ru-ru"/>
            </a:pPr>
            <a:r>
              <a:t>Образец текста</a:t>
            </a:r>
          </a:p>
        </p:txBody>
      </p:sp>
      <p:sp>
        <p:nvSpPr>
          <p:cNvPr id="5" name="Дата 4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E06E-205C-E916-1204-D643AE4AE483}" type="datetime1">
              <a:t>23.10.2023</a:t>
            </a:fld>
          </a:p>
        </p:txBody>
      </p:sp>
      <p:sp>
        <p:nvSpPr>
          <p:cNvPr id="6" name="Нижний колонтитул 5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yixg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</a:p>
        </p:txBody>
      </p:sp>
      <p:sp>
        <p:nvSpPr>
          <p:cNvPr id="7" name="Номер слайда 6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HC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B56D-235C-E943-1204-D516FB4AE480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wsAAIgdAADHLAAABSEAABAAAAAmAAAACAAAAIGAAAAAAAAA"/>
              </a:ext>
            </a:extLst>
          </p:cNvSpPr>
          <p:nvPr>
            <p:ph type="title"/>
          </p:nvPr>
        </p:nvSpPr>
        <p:spPr>
          <a:xfrm>
            <a:off x="1792605" y="4800600"/>
            <a:ext cx="5486400" cy="56705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ru-ru" sz="2000" b="1" cap="none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Рисунок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0iMT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wsAAMUDAADHLAAAFR0AABAAAAAmAAAACAAAAAGAAAAAAAAA"/>
              </a:ext>
            </a:extLst>
          </p:cNvSpPr>
          <p:nvPr>
            <p:ph type="pic" idx="1"/>
          </p:nvPr>
        </p:nvSpPr>
        <p:spPr>
          <a:xfrm>
            <a:off x="1792605" y="612775"/>
            <a:ext cx="5486400" cy="4114800"/>
          </a:xfrm>
        </p:spPr>
        <p:txBody>
          <a:bodyPr/>
          <a:lstStyle>
            <a:lvl1pPr marL="0" indent="0">
              <a:buNone/>
              <a:defRPr lang="ru-ru" sz="3200" cap="none"/>
            </a:lvl1pPr>
            <a:lvl2pPr marL="457200" indent="0">
              <a:buNone/>
              <a:defRPr lang="ru-ru" sz="2800" cap="none"/>
            </a:lvl2pPr>
            <a:lvl3pPr marL="914400" indent="0">
              <a:buNone/>
              <a:defRPr lang="ru-ru" sz="2400" cap="none"/>
            </a:lvl3pPr>
            <a:lvl4pPr marL="1371600" indent="0">
              <a:buNone/>
              <a:defRPr lang="ru-ru" sz="2000" cap="none"/>
            </a:lvl4pPr>
            <a:lvl5pPr marL="1828800" indent="0">
              <a:buNone/>
              <a:defRPr lang="ru-ru" sz="2000" cap="none"/>
            </a:lvl5pPr>
            <a:lvl6pPr marL="2286000" indent="0">
              <a:buNone/>
              <a:defRPr lang="ru-ru" sz="2000" cap="none"/>
            </a:lvl6pPr>
            <a:lvl7pPr marL="2743200" indent="0">
              <a:buNone/>
              <a:defRPr lang="ru-ru" sz="2000" cap="none"/>
            </a:lvl7pPr>
            <a:lvl8pPr marL="3200400" indent="0">
              <a:buNone/>
              <a:defRPr lang="ru-ru" sz="2000" cap="none"/>
            </a:lvl8pPr>
            <a:lvl9pPr marL="3657600" indent="0">
              <a:buNone/>
              <a:defRPr lang="ru-ru" sz="2000" cap="none"/>
            </a:lvl9pPr>
          </a:lstStyle>
          <a:p>
            <a:pPr>
              <a:defRPr lang="ru-ru"/>
            </a:pPr>
          </a:p>
        </p:txBody>
      </p:sp>
      <p:sp>
        <p:nvSpPr>
          <p:cNvPr id="4" name="Текст 3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wsAAAUhAADHLAAA+CUAABAAAAAmAAAACAAAAAGAAAAAAAAA"/>
              </a:ext>
            </a:extLst>
          </p:cNvSpPr>
          <p:nvPr>
            <p:ph idx="2"/>
          </p:nvPr>
        </p:nvSpPr>
        <p:spPr>
          <a:xfrm>
            <a:off x="1792605" y="5367655"/>
            <a:ext cx="5486400" cy="804545"/>
          </a:xfrm>
        </p:spPr>
        <p:txBody>
          <a:bodyPr/>
          <a:lstStyle>
            <a:lvl1pPr marL="0" indent="0">
              <a:buNone/>
              <a:defRPr lang="ru-ru" sz="1400" cap="none"/>
            </a:lvl1pPr>
            <a:lvl2pPr marL="457200" indent="0">
              <a:buNone/>
              <a:defRPr lang="ru-ru" sz="1200" cap="none"/>
            </a:lvl2pPr>
            <a:lvl3pPr marL="914400" indent="0">
              <a:buNone/>
              <a:defRPr lang="ru-ru" sz="1000" cap="none"/>
            </a:lvl3pPr>
            <a:lvl4pPr marL="1371600" indent="0">
              <a:buNone/>
              <a:defRPr lang="ru-ru" sz="900" cap="none"/>
            </a:lvl4pPr>
            <a:lvl5pPr marL="1828800" indent="0">
              <a:buNone/>
              <a:defRPr lang="ru-ru" sz="900" cap="none"/>
            </a:lvl5pPr>
            <a:lvl6pPr marL="2286000" indent="0">
              <a:buNone/>
              <a:defRPr lang="ru-ru" sz="900" cap="none"/>
            </a:lvl6pPr>
            <a:lvl7pPr marL="2743200" indent="0">
              <a:buNone/>
              <a:defRPr lang="ru-ru" sz="900" cap="none"/>
            </a:lvl7pPr>
            <a:lvl8pPr marL="3200400" indent="0">
              <a:buNone/>
              <a:defRPr lang="ru-ru" sz="900" cap="none"/>
            </a:lvl8pPr>
            <a:lvl9pPr marL="3657600" indent="0">
              <a:buNone/>
              <a:defRPr lang="ru-ru" sz="900" cap="none"/>
            </a:lvl9pPr>
          </a:lstStyle>
          <a:p>
            <a:pPr>
              <a:defRPr lang="ru-ru"/>
            </a:pPr>
            <a:r>
              <a:t>Образец текста</a:t>
            </a:r>
          </a:p>
        </p:txBody>
      </p:sp>
      <p:sp>
        <p:nvSpPr>
          <p:cNvPr id="5" name="Дата 4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F68E-C05C-E900-1204-3655B84AE463}" type="datetime1">
              <a:t>23.10.2023</a:t>
            </a:fld>
          </a:p>
        </p:txBody>
      </p:sp>
      <p:sp>
        <p:nvSpPr>
          <p:cNvPr id="6" name="Нижний колонтитул 5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</a:p>
        </p:txBody>
      </p:sp>
      <p:sp>
        <p:nvSpPr>
          <p:cNvPr id="7" name="Номер слайда 6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A8C2-8C5C-E95E-1204-7A0BE64AE42F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bg>
      <p:bgPr>
        <a:blipFill>
          <a:blip r:embed="rId1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LEBAABwNQAAuQgAABAAAAAmAAAACAAAAL8vAAAAAAAA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NgJAABwNQAAsCUAABAAAAAmAAAACAAAAD8vAAAAAAAA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BonAADwDwAAWSkAABAAAAAmAAAACAAAAL+PAAAAAAAA"/>
              </a:ext>
            </a:extLst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ru-ru" sz="1200" cap="none">
                <a:solidFill>
                  <a:srgbClr val="8C8C8C"/>
                </a:solidFill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fld id="{B1BCB5BD-F35C-E943-1204-0516FB4AE450}" type="datetime1">
              <a:t/>
            </a:fld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BMAABonAAAIJQAAWSkAABAAAAAmAAAACAAAAL+PAAAAAAAA"/>
              </a:ext>
            </a:extLst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ru-ru" sz="1200" cap="none">
                <a:solidFill>
                  <a:srgbClr val="8C8C8C"/>
                </a:solidFill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CgAABonAABwNQAAWSkAABAAAAAmAAAACAAAAL+PAAAAAAAA"/>
              </a:ext>
            </a:extLst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ru-ru" sz="1200" cap="none">
                <a:solidFill>
                  <a:srgbClr val="8C8C8C"/>
                </a:solidFill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fld id="{B1BC95EC-A25C-E963-1204-5436DB4AE401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32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ru-ru" sz="2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24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ru-ru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»"/>
        <a:tabLst/>
        <a:defRPr lang="ru-ru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5146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9718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429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886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/Relationships>
</file>

<file path=ppt/slides/_rels/slide1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google.com/search?sca_esv=575718203&amp;rlz=1C1CHBD_ruUA981UA981&amp;sxsrf=AM9HkKmy7kiWnWqY8JjNmAq5Kb7dS0uIYg:1698045155916&amp;q=Pulheim&amp;spell=1&amp;sa=X&amp;ved=2ahUKEwiXudKSz4uCAxXC3AIHHSEGCd0QkeECKAB6BAgJEAE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27.jpeg"/><Relationship Id="rId6" Type="http://schemas.openxmlformats.org/officeDocument/2006/relationships/image" Target="../media/image28.jpeg"/></Relationships>
</file>

<file path=ppt/slides/_rels/slide1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2.png"/><Relationship Id="rId4" Type="http://schemas.openxmlformats.org/officeDocument/2006/relationships/image" Target="../media/image29.jpeg"/></Relationships>
</file>

<file path=ppt/slides/_rels/slide1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/Relationships>
</file>

<file path=ppt/slides/_rels/slide1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.png"/><Relationship Id="rId4" Type="http://schemas.openxmlformats.org/officeDocument/2006/relationships/image" Target="../media/image33.jpeg"/><Relationship Id="rId5" Type="http://schemas.openxmlformats.org/officeDocument/2006/relationships/image" Target="../media/image34.jpeg"/></Relationships>
</file>

<file path=ppt/slides/_rels/slide1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/Relationships>
</file>

<file path=ppt/slides/_rels/slide1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2.png"/><Relationship Id="rId4" Type="http://schemas.openxmlformats.org/officeDocument/2006/relationships/image" Target="../media/image40.jpeg"/></Relationships>
</file>

<file path=ppt/slides/_rels/slide1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/Relationships>
</file>

<file path=ppt/slides/_rels/slide1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2.png"/><Relationship Id="rId4" Type="http://schemas.microsoft.com/office/2007/relationships/media" Target="../media/media1.mp4"/><Relationship Id="rId5" Type="http://schemas.openxmlformats.org/officeDocument/2006/relationships/video" Target="../media/media1.mp4"/><Relationship Id="rId6" Type="http://schemas.openxmlformats.org/officeDocument/2006/relationships/image" Target="../media/image44.png"/></Relationships>
</file>

<file path=ppt/slides/_rels/slide1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2.png"/><Relationship Id="rId4" Type="http://schemas.openxmlformats.org/officeDocument/2006/relationships/image" Target="../media/image45.jpeg"/></Relationships>
</file>

<file path=ppt/slides/_rels/slide1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Relationship Id="rId3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jpeg"/></Relationships>
</file>

<file path=ppt/slides/_rels/slide2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/Relationships>
</file>

<file path=ppt/slides/_rels/slide2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.png"/><Relationship Id="rId4" Type="http://schemas.openxmlformats.org/officeDocument/2006/relationships/image" Target="../media/image49.jpeg"/><Relationship Id="rId5" Type="http://schemas.openxmlformats.org/officeDocument/2006/relationships/image" Target="../media/image50.jpeg"/></Relationships>
</file>

<file path=ppt/slides/_rels/slide2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.pn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/Relationships>
</file>

<file path=ppt/slides/_rels/slide2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2.png"/><Relationship Id="rId4" Type="http://schemas.openxmlformats.org/officeDocument/2006/relationships/image" Target="../media/image54.jpeg"/></Relationships>
</file>

<file path=ppt/slides/_rels/slide2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microsoft.com/office/2007/relationships/media" Target="../media/media2.mp4"/><Relationship Id="rId3" Type="http://schemas.openxmlformats.org/officeDocument/2006/relationships/video" Target="../media/media2.mp4"/><Relationship Id="rId4" Type="http://schemas.openxmlformats.org/officeDocument/2006/relationships/image" Target="../media/image55.png"/></Relationships>
</file>

<file path=ppt/slides/_rels/slide2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2.png"/><Relationship Id="rId4" Type="http://schemas.openxmlformats.org/officeDocument/2006/relationships/image" Target="../media/image56.jpeg"/></Relationships>
</file>

<file path=ppt/slides/_rels/slide2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.png"/><Relationship Id="rId4" Type="http://schemas.openxmlformats.org/officeDocument/2006/relationships/image" Target="../media/image57.jpeg"/><Relationship Id="rId5" Type="http://schemas.openxmlformats.org/officeDocument/2006/relationships/image" Target="../media/image58.jpeg"/></Relationships>
</file>

<file path=ppt/slides/_rels/slide2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2.png"/><Relationship Id="rId4" Type="http://schemas.openxmlformats.org/officeDocument/2006/relationships/image" Target="../media/image59.jpeg"/><Relationship Id="rId5" Type="http://schemas.openxmlformats.org/officeDocument/2006/relationships/image" Target="../media/image60.jpeg"/></Relationships>
</file>

<file path=ppt/slides/_rels/slide2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61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62.pn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8.gif"/><Relationship Id="rId4" Type="http://schemas.openxmlformats.org/officeDocument/2006/relationships/image" Target="../media/image19.jpeg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/Relationships>
</file>

<file path=ppt/slides/slide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UwQAAMsLAAAjNAAA1hQAABAAAAAmAAAACAAAAAEgAACAHwAA"/>
              </a:ext>
            </a:extLst>
          </p:cNvSpPr>
          <p:nvPr>
            <p:ph type="ctrTitle"/>
          </p:nvPr>
        </p:nvSpPr>
        <p:spPr>
          <a:xfrm>
            <a:off x="702945" y="1917065"/>
            <a:ext cx="7772400" cy="1470025"/>
          </a:xfrm>
          <a:ln>
            <a:noFill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ru-ru" sz="3960" cap="none"/>
            </a:pPr>
            <a:r>
              <a:rPr lang="ru-ru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Стажування</a:t>
            </a:r>
            <a:br/>
            <a:r>
              <a:rPr lang="ru-ru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у країнах Європи, Канаді, США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pic>
        <p:nvPicPr>
          <p:cNvPr id="3" name="Рисунок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hMAAJs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3114675" cy="10477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4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UAAAAXAAAAFAAAAAAAAAAAAAAA/38AAP9/AAAAAAAACQAAAAQAAADAPPoB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7s4QPMzMwAwMD/AH9/fwAAAAAAAAAAAAAAAAD///8AAAAAACEAAAAYAAAAFAAAAGopAACfGwAAqTcAAB8l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6732270" y="4490085"/>
            <a:ext cx="2315845" cy="1544320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  <p:pic>
        <p:nvPicPr>
          <p:cNvPr id="5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UAAAAXAAAAFAAAAAAAAAAAAAAA/38AAP9/AAAAAAAACQAAAAQAAADj/wAA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7s4QPMzMwAwMD/AH9/fwAAAAAAAAAAAAAAAAD///8AAAAAACEAAAAYAAAAFAAAAJcAAAARGwAAgA4AAFUk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95885" y="4399915"/>
            <a:ext cx="2261235" cy="1506220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  <p:pic>
        <p:nvPicPr>
          <p:cNvPr id="6" name="Рисунок 6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UAAAAXAAAAFAAAAAAAAAAAAAAA/38AAP9/AAAAAAAACQAAAAQAAACqp+xb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7s4QPMzMwAwMD/AH9/fwAAAAAAAAAAAAAAAAD///8AAAAAACEAAAAYAAAAFAAAAKsfAABGIQAARCsAAPko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5147945" y="5408930"/>
            <a:ext cx="1885315" cy="1251585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  <p:pic>
        <p:nvPicPr>
          <p:cNvPr id="7" name="Рисунок 7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UAAAAXAAAAFAAAAAAAAAAAAAAA/38AAP9/AAAAAAAACQAAAAQAAACx5Crz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7s4QPMzMwAwMD/AH9/fwAAAAAAAAAAAAAAAAD///8AAAAAACEAAAAYAAAAFAAAABANAABGIQAAnhgAAPko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2123440" y="5408930"/>
            <a:ext cx="1878330" cy="1251585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  <p:pic>
        <p:nvPicPr>
          <p:cNvPr id="8" name="Рисунок 8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UAAAAXAAAAFAAAAAAAAAAAAAAA/38AAP9/AAAAAAAACQAAAAQAAAAAAAAA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7s4QPMzMwAwMD/AH9/fwAAAAAAAAAAAAAAAAD///8AAAAAACEAAAAYAAAAFAAAAJgUAAC/HAAA3iMAAKYi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3347720" y="4672965"/>
            <a:ext cx="2482850" cy="959485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4wIAAEsCAACDNQAAUwkAABAAAAAmAAAACAAAAAEgAAAAAAAA"/>
              </a:ext>
            </a:extLst>
          </p:cNvSpPr>
          <p:nvPr>
            <p:ph type="title"/>
          </p:nvPr>
        </p:nvSpPr>
        <p:spPr>
          <a:xfrm>
            <a:off x="469265" y="372745"/>
            <a:ext cx="8229600" cy="1143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uk-ua" sz="3200" b="1" cap="none"/>
              <a:t>Наші ферми: </a:t>
            </a:r>
            <a:r>
              <a:rPr lang="en-us" sz="3200" b="1" cap="none"/>
              <a:t>Bonn’s Farm</a:t>
            </a:r>
            <a:r>
              <a:rPr lang="uk-ua" sz="3200" b="1" cap="none"/>
              <a:t> </a:t>
            </a:r>
            <a:endParaRPr lang="ru-ru" sz="3200" b="1" cap="none"/>
          </a:p>
        </p:txBody>
      </p:sp>
      <p:sp>
        <p:nvSpPr>
          <p:cNvPr id="3" name="Объект 2"/>
          <p:cNvSpPr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2AEAAAwHAABKNQAA3g0AABAAAAAmAAAACAAAAP//////////"/>
              </a:ext>
            </a:extLst>
          </p:cNvSpPr>
          <p:nvPr/>
        </p:nvSpPr>
        <p:spPr>
          <a:xfrm>
            <a:off x="299720" y="1145540"/>
            <a:ext cx="8362950" cy="11087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Місто – </a:t>
            </a:r>
            <a:r>
              <a:rPr lang="en-us" sz="1400" b="1" cap="none">
                <a:latin typeface="Arial" pitchFamily="2" charset="-52"/>
                <a:ea typeface="Calibri" pitchFamily="2" charset="-52"/>
                <a:cs typeface="Calibri" pitchFamily="2" charset="-52"/>
                <a:hlinkClick r:id="rId2"/>
              </a:rPr>
              <a:t>Pulheim</a:t>
            </a:r>
            <a:r>
              <a:rPr lang="en-us" sz="2200" b="1" cap="none">
                <a:solidFill>
                  <a:srgbClr val="000000"/>
                </a:solidFill>
              </a:rPr>
              <a:t>, </a:t>
            </a:r>
            <a:r>
              <a:rPr lang="uk-ua" sz="2200" b="1" cap="none">
                <a:solidFill>
                  <a:srgbClr val="000000"/>
                </a:solidFill>
              </a:rPr>
              <a:t>Німеччина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  <a:endParaRPr lang="uk-ua" sz="2200" i="1" cap="none">
              <a:solidFill>
                <a:srgbClr val="000000"/>
              </a:solidFill>
            </a:endParaRPr>
          </a:p>
          <a:p>
            <a:pPr marL="0" indent="0" algn="l">
              <a:buNone/>
              <a:defRPr lang="ru-ru"/>
            </a:pP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 середньому – 6 календарних днів стажування на один тиждень, 10 годин</a:t>
            </a:r>
            <a:r>
              <a:rPr lang="en-us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на один календарний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день. </a:t>
            </a:r>
            <a:r>
              <a:rPr lang="ru-ru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Неділя – вільний день для дозвілля та ознайомлення з культурою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та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культурними цінностями.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endParaRPr lang="uk-ua" sz="1600" b="1" i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88900" indent="0">
              <a:buNone/>
              <a:defRPr lang="ru-ru"/>
            </a:pPr>
            <a:r>
              <a:rPr lang="uk-ua" sz="1800" b="1" cap="none">
                <a:solidFill>
                  <a:srgbClr val="000000"/>
                </a:solidFill>
              </a:rPr>
              <a:t>Збір полуниці,огірків.</a:t>
            </a:r>
            <a:endParaRPr lang="uk-ua" sz="1800" b="1" i="1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endParaRPr lang="uk-ua" sz="2400" cap="none">
              <a:solidFill>
                <a:srgbClr val="000000"/>
              </a:solidFill>
            </a:endParaRPr>
          </a:p>
          <a:p>
            <a:pPr marL="0" indent="0">
              <a:buNone/>
              <a:defRPr lang="ru-ru"/>
            </a:p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Объект 2"/>
          <p:cNvSpPr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DgIAALcQAACqIQAAligAABAAAAAmAAAACAAAAP//////////"/>
              </a:ext>
            </a:extLst>
          </p:cNvSpPr>
          <p:nvPr/>
        </p:nvSpPr>
        <p:spPr>
          <a:xfrm>
            <a:off x="334010" y="2717165"/>
            <a:ext cx="5138420" cy="38804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Умови проживання:</a:t>
            </a:r>
            <a:endParaRPr lang="uk-ua" sz="2200" b="1" u="sng" cap="none">
              <a:solidFill>
                <a:srgbClr val="000000"/>
              </a:solidFill>
            </a:endParaRPr>
          </a:p>
          <a:p>
            <a:pPr marL="88900" indent="0" algn="just">
              <a:spcBef>
                <a:spcPts val="0"/>
              </a:spcBef>
              <a:buNone/>
              <a:defRPr lang="ru-ru"/>
            </a:pP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Проживання у вагончиках на території ферми, вартість – 12€ за добу (проживання та харчування). Забезпечують харчуванням.</a:t>
            </a:r>
            <a:endParaRPr lang="ru-ru" sz="1600" b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spcBef>
                <a:spcPts val="0"/>
              </a:spcBef>
              <a:buNone/>
              <a:defRPr lang="ru-ru"/>
            </a:pPr>
            <a:endParaRPr lang="uk-ua" sz="900" cap="none">
              <a:solidFill>
                <a:srgbClr val="000000"/>
              </a:solidFill>
            </a:endParaRPr>
          </a:p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Оплата:</a:t>
            </a:r>
            <a:endParaRPr lang="uk-ua" sz="2200" b="1" u="sng" cap="none">
              <a:solidFill>
                <a:srgbClr val="000000"/>
              </a:solidFill>
            </a:endParaRPr>
          </a:p>
          <a:p>
            <a:pPr marL="0" indent="0">
              <a:buNone/>
              <a:defRPr lang="ru-ru"/>
            </a:pP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Розмір стипендії за стажування складає </a:t>
            </a:r>
            <a:r>
              <a:rPr lang="en-us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12</a:t>
            </a: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євро за годину мінус податки і оплати</a:t>
            </a:r>
            <a:r>
              <a:rPr lang="en-us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за проживання та харчування. </a:t>
            </a:r>
            <a:endParaRPr lang="en-us" sz="16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 сезон збору полуниці- фермер переводить на акордну оплату.</a:t>
            </a:r>
            <a:endParaRPr lang="ru-ru" sz="16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Стипендія в 2023 році складала 1500-1600 євро в місяць.</a:t>
            </a:r>
            <a:endParaRPr lang="ru-ru" sz="16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</a:p>
        </p:txBody>
      </p:sp>
      <p:pic>
        <p:nvPicPr>
          <p:cNvPr id="7" name="Рисунок 8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ciAADuDAAARjIAAEwb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5612765" y="2101850"/>
            <a:ext cx="2559685" cy="23355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Рисунок 10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IiAAD2GwAAQDIAAO8p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5609590" y="4545330"/>
            <a:ext cx="2559050" cy="22713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4wIAAEsCAACDNQAAUwkAABAAAAAmAAAACAAAAAEgAAAAAAAA"/>
              </a:ext>
            </a:extLst>
          </p:cNvSpPr>
          <p:nvPr>
            <p:ph type="title"/>
          </p:nvPr>
        </p:nvSpPr>
        <p:spPr>
          <a:xfrm>
            <a:off x="469265" y="372745"/>
            <a:ext cx="8229600" cy="1143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uk-ua" sz="3200" b="1" cap="none"/>
              <a:t>Наші ферми: </a:t>
            </a:r>
            <a:r>
              <a:rPr lang="en-us" sz="3200" b="1" cap="none"/>
              <a:t>Dorota’s Farm</a:t>
            </a:r>
            <a:endParaRPr lang="ru-ru" sz="3200" b="1" cap="none"/>
          </a:p>
        </p:txBody>
      </p:sp>
      <p:sp>
        <p:nvSpPr>
          <p:cNvPr id="3" name="Объект 2"/>
          <p:cNvSpPr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QEAAOsGAADuNAAAEQ8AABAAAAAmAAAACAAAAP//////////"/>
              </a:ext>
            </a:extLst>
          </p:cNvSpPr>
          <p:nvPr/>
        </p:nvSpPr>
        <p:spPr>
          <a:xfrm>
            <a:off x="323215" y="1124585"/>
            <a:ext cx="8281035" cy="1324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Місто – </a:t>
            </a:r>
            <a:r>
              <a:rPr lang="en-us" sz="2200" b="1" i="1" cap="none">
                <a:solidFill>
                  <a:srgbClr val="000000"/>
                </a:solidFill>
              </a:rPr>
              <a:t>Bornheim</a:t>
            </a:r>
            <a:r>
              <a:rPr lang="en-us" sz="2200" b="1" cap="none">
                <a:solidFill>
                  <a:srgbClr val="000000"/>
                </a:solidFill>
              </a:rPr>
              <a:t>, </a:t>
            </a:r>
            <a:r>
              <a:rPr lang="uk-ua" sz="2200" b="1" cap="none">
                <a:solidFill>
                  <a:srgbClr val="000000"/>
                </a:solidFill>
              </a:rPr>
              <a:t>Німеччина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  <a:endParaRPr lang="uk-ua" sz="2200" i="1" cap="none">
              <a:solidFill>
                <a:srgbClr val="000000"/>
              </a:solidFill>
            </a:endParaRPr>
          </a:p>
          <a:p>
            <a:pPr marL="0" indent="0" algn="l">
              <a:buNone/>
              <a:defRPr lang="ru-ru"/>
            </a:pP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 середньому – 6 календарних днів стажування на один тиждень, 10 годин</a:t>
            </a:r>
            <a:r>
              <a:rPr lang="en-us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на один календарний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день. </a:t>
            </a:r>
            <a:r>
              <a:rPr lang="ru-ru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Неділя – вільний день для дозвілля та ознайомлення з культурою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та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культурними цінностями.</a:t>
            </a:r>
            <a:endParaRPr lang="uk-ua" sz="1600" b="1" i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88900" indent="0">
              <a:buNone/>
              <a:defRPr lang="ru-ru"/>
            </a:pPr>
            <a:r>
              <a:rPr lang="uk-ua" sz="1800" b="1" cap="none">
                <a:solidFill>
                  <a:srgbClr val="000000"/>
                </a:solidFill>
              </a:rPr>
              <a:t>Збір, полив, підрізання, пересаджування, розведення різних видів трав.</a:t>
            </a:r>
            <a:endParaRPr lang="uk-ua" sz="1800" b="1" i="1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endParaRPr lang="uk-ua" sz="2400" cap="none">
              <a:solidFill>
                <a:srgbClr val="000000"/>
              </a:solidFill>
            </a:endParaRPr>
          </a:p>
          <a:p>
            <a:pPr marL="0" indent="0">
              <a:buNone/>
              <a:defRPr lang="ru-ru"/>
            </a:p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Объект 2"/>
          <p:cNvSpPr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QEAAP4RAADmJAAAAyYAABAAAAAmAAAACAAAAP//////////"/>
              </a:ext>
            </a:extLst>
          </p:cNvSpPr>
          <p:nvPr/>
        </p:nvSpPr>
        <p:spPr>
          <a:xfrm>
            <a:off x="165735" y="2924810"/>
            <a:ext cx="5832475" cy="325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1600" b="1" u="sng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Умови проживання:</a:t>
            </a:r>
            <a:endParaRPr lang="uk-ua" sz="1600" b="1" u="sng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88900" indent="0" algn="just">
              <a:spcBef>
                <a:spcPts val="0"/>
              </a:spcBef>
              <a:buNone/>
              <a:defRPr lang="ru-ru"/>
            </a:pPr>
            <a:r>
              <a:rPr lang="ru-ru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Проживання в контейнерах на території ферми</a:t>
            </a: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, вартість – 5,9 € за добу. В користуванні холодильник, душ, загальна кухня, посуд. Їжу потрібно готувати самостійно.</a:t>
            </a:r>
            <a:endParaRPr lang="ru-ru" sz="1600" b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spcBef>
                <a:spcPts val="0"/>
              </a:spcBef>
              <a:buNone/>
              <a:defRPr lang="ru-ru"/>
            </a:pPr>
            <a:endParaRPr lang="en-us" sz="1600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spcBef>
                <a:spcPts val="0"/>
              </a:spcBef>
              <a:buNone/>
              <a:defRPr lang="ru-ru"/>
            </a:pPr>
            <a:endParaRPr lang="uk-ua" sz="1600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1600" b="1" u="sng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Оплата:</a:t>
            </a:r>
            <a:endParaRPr lang="uk-ua" sz="1600" b="1" u="sng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Розмір стипендії за стажування складає 12 євро за годину мінус податки і оплати</a:t>
            </a:r>
            <a:r>
              <a:rPr lang="en-us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за проживання. </a:t>
            </a:r>
            <a:endParaRPr lang="en-us" sz="16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Стипендія в 2023 році складала 1</a:t>
            </a:r>
            <a:r>
              <a:rPr lang="uk-ua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8</a:t>
            </a:r>
            <a:r>
              <a:rPr lang="en-us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00</a:t>
            </a: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євро в місяць.</a:t>
            </a:r>
            <a:endParaRPr lang="ru-ru" sz="16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</a:p>
        </p:txBody>
      </p:sp>
      <p:pic>
        <p:nvPicPr>
          <p:cNvPr id="7" name="Рисунок 10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OYkAACWEAAAOzcAAJYo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998210" y="2696210"/>
            <a:ext cx="2980055" cy="39014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cap="none"/>
              <a:t>Dorota’s Farm</a:t>
            </a:r>
            <a:endParaRPr lang="ru-ru" sz="3200" b="1" cap="none"/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6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MAAAACDgAAlhEAAHwl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03505" y="2277110"/>
            <a:ext cx="2755265" cy="38163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8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EQTAAACDgAAViUAAAom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3131820" y="2277110"/>
            <a:ext cx="2937510" cy="39065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Рисунок 10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QnAAACDgAAyjcAAAom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6342380" y="2277110"/>
            <a:ext cx="2726690" cy="39065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cap="none"/>
              <a:t>Dorota’s Farm</a:t>
            </a:r>
            <a:endParaRPr lang="ru-ru" sz="3200" b="1" cap="none"/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7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P0BAABwCAAA+RkAALcn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323215" y="1371600"/>
            <a:ext cx="3898900" cy="50844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9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HIeAABfCAAAbjYAAKcn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4949190" y="1360805"/>
            <a:ext cx="3898900" cy="50850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cap="none"/>
              <a:t>Dorota’s Farm</a:t>
            </a:r>
            <a:endParaRPr lang="ru-ru" sz="3200" b="1" cap="none"/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14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wBAAC2CAAAxxAAAFoY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7165" y="1409065"/>
            <a:ext cx="2542540" cy="25571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16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TAAC2CAAAICQAAFoY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262630" y="1349375"/>
            <a:ext cx="2542540" cy="26765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Рисунок 18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EcmAAB1CAAAxDUAAFoY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189345" y="1407795"/>
            <a:ext cx="2583815" cy="25177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Рисунок 22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UJAACGGQAAlRgAAKMp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462405" y="4234180"/>
            <a:ext cx="2619375" cy="24485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Рисунок 24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CcfAACGGQAANy4AAKMpAAAQAAAAJgAAAAgAAAD//////////w=="/>
              </a:ext>
            </a:extLst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979035" y="4234180"/>
            <a:ext cx="2619375" cy="244856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4wIAAEsCAACDNQAAUwkAABAAAAAmAAAACAAAAAEgAAAAAAAA"/>
              </a:ext>
            </a:extLst>
          </p:cNvSpPr>
          <p:nvPr>
            <p:ph type="title"/>
          </p:nvPr>
        </p:nvSpPr>
        <p:spPr>
          <a:xfrm>
            <a:off x="469265" y="372745"/>
            <a:ext cx="8229600" cy="1143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uk-ua" sz="3200" b="1" cap="none"/>
              <a:t>Наші ферми: </a:t>
            </a:r>
            <a:r>
              <a:rPr lang="en-us" sz="3200" b="1" i="1" cap="none">
                <a:solidFill>
                  <a:srgbClr val="000000"/>
                </a:solidFill>
              </a:rPr>
              <a:t>Thomas’s</a:t>
            </a:r>
            <a:r>
              <a:rPr lang="en-us" sz="3200" b="1" cap="none"/>
              <a:t> Farm</a:t>
            </a:r>
            <a:endParaRPr lang="ru-ru" sz="3200" b="1" cap="none"/>
          </a:p>
        </p:txBody>
      </p:sp>
      <p:sp>
        <p:nvSpPr>
          <p:cNvPr id="3" name="Объект 2"/>
          <p:cNvSpPr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QEAAOoHAADuNAAAERAAABAAAAAmAAAACAAAAP//////////"/>
              </a:ext>
            </a:extLst>
          </p:cNvSpPr>
          <p:nvPr/>
        </p:nvSpPr>
        <p:spPr>
          <a:xfrm>
            <a:off x="323215" y="1286510"/>
            <a:ext cx="8281035" cy="13252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algn="l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Місто – </a:t>
            </a:r>
            <a:r>
              <a:rPr lang="en-us" sz="2000" b="1" cap="none">
                <a:solidFill>
                  <a:srgbClr val="000000"/>
                </a:solidFill>
              </a:rPr>
              <a:t>Hürth</a:t>
            </a:r>
            <a:r>
              <a:rPr lang="en-us" sz="2200" b="1" cap="none">
                <a:solidFill>
                  <a:srgbClr val="000000"/>
                </a:solidFill>
              </a:rPr>
              <a:t>, </a:t>
            </a:r>
            <a:r>
              <a:rPr lang="uk-ua" sz="2200" b="1" cap="none">
                <a:solidFill>
                  <a:srgbClr val="000000"/>
                </a:solidFill>
              </a:rPr>
              <a:t>Німеччина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  <a:endParaRPr lang="uk-ua" sz="2200" i="1" cap="none">
              <a:solidFill>
                <a:srgbClr val="000000"/>
              </a:solidFill>
            </a:endParaRPr>
          </a:p>
          <a:p>
            <a:pPr marL="0" indent="0" algn="l">
              <a:buNone/>
              <a:defRPr lang="ru-ru"/>
            </a:pPr>
            <a:r>
              <a:rPr lang="uk-ua" sz="18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 середньому – 6 календарних днів стажування на один тиждень, 10 годин</a:t>
            </a:r>
            <a:r>
              <a:rPr lang="en-us" sz="18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на один календарний</a:t>
            </a:r>
            <a:r>
              <a:rPr lang="en-us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день. </a:t>
            </a:r>
            <a:r>
              <a:rPr lang="ru-ru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Неділя – вільний день для дозвілля та ознайомлення з культурою</a:t>
            </a:r>
            <a:r>
              <a:rPr lang="en-us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та</a:t>
            </a:r>
            <a:r>
              <a:rPr lang="en-us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культурними цінностями.</a:t>
            </a:r>
            <a:endParaRPr lang="en-us" sz="1800" b="1" i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uk-ua" sz="1800" b="1" cap="none">
                <a:solidFill>
                  <a:srgbClr val="000000"/>
                </a:solidFill>
              </a:rPr>
              <a:t>Збір полуниці та збір, догляд за квітами.</a:t>
            </a:r>
            <a:endParaRPr lang="uk-ua" sz="2400" cap="none">
              <a:solidFill>
                <a:srgbClr val="000000"/>
              </a:solidFill>
            </a:endParaRPr>
          </a:p>
          <a:p>
            <a:pPr marL="0" indent="0">
              <a:buNone/>
              <a:defRPr lang="ru-ru"/>
            </a:p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Объект 2"/>
          <p:cNvSpPr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2AAAAKYSAAC5JAAAqyYAABAAAAAmAAAACAAAAP//////////"/>
              </a:ext>
            </a:extLst>
          </p:cNvSpPr>
          <p:nvPr/>
        </p:nvSpPr>
        <p:spPr>
          <a:xfrm>
            <a:off x="137160" y="3031490"/>
            <a:ext cx="5832475" cy="325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Умови проживання:</a:t>
            </a:r>
            <a:endParaRPr lang="uk-ua" sz="2200" b="1" u="sng" cap="none">
              <a:solidFill>
                <a:srgbClr val="000000"/>
              </a:solidFill>
            </a:endParaRPr>
          </a:p>
          <a:p>
            <a:pPr marL="88900" indent="0" algn="just">
              <a:spcBef>
                <a:spcPts val="0"/>
              </a:spcBef>
              <a:buNone/>
              <a:defRPr lang="ru-ru"/>
            </a:pPr>
            <a:r>
              <a:rPr lang="ru-ru" sz="1800" b="1" cap="none">
                <a:solidFill>
                  <a:srgbClr val="000000"/>
                </a:solidFill>
              </a:rPr>
              <a:t>Проживання в будиночках на території ферми</a:t>
            </a:r>
            <a:r>
              <a:rPr lang="uk-ua" sz="1800" b="1" cap="none">
                <a:solidFill>
                  <a:srgbClr val="000000"/>
                </a:solidFill>
              </a:rPr>
              <a:t>. Літом проживання в контейнерах – безкоштовно.</a:t>
            </a:r>
            <a:r>
              <a:rPr lang="en-us" sz="1800" b="1" cap="none">
                <a:solidFill>
                  <a:srgbClr val="000000"/>
                </a:solidFill>
              </a:rPr>
              <a:t> </a:t>
            </a:r>
            <a:r>
              <a:rPr lang="uk-ua" sz="1800" b="1" cap="none">
                <a:solidFill>
                  <a:srgbClr val="000000"/>
                </a:solidFill>
              </a:rPr>
              <a:t>В користуванні холодильник, душ, загальна кухня, посуд. Їжу потрібно готувати самостійно.</a:t>
            </a:r>
            <a:endParaRPr lang="ru-ru" sz="1800" b="1" cap="none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  <a:defRPr lang="ru-ru"/>
            </a:pPr>
            <a:endParaRPr lang="uk-ua" sz="900" cap="none">
              <a:solidFill>
                <a:srgbClr val="000000"/>
              </a:solidFill>
            </a:endParaRPr>
          </a:p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Оплата:</a:t>
            </a:r>
            <a:endParaRPr lang="uk-ua" sz="2200" b="1" u="sng" cap="none">
              <a:solidFill>
                <a:srgbClr val="000000"/>
              </a:solidFill>
            </a:endParaRPr>
          </a:p>
          <a:p>
            <a:pPr marL="0" indent="0">
              <a:buNone/>
              <a:defRPr lang="ru-ru"/>
            </a:pP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Розмір стипендії за стажування складає 12 євро за годину мінус податки і оплати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за проживання. </a:t>
            </a:r>
            <a:endParaRPr lang="en-us" sz="18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Стипендія в 2022 році складала 18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00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євро в місяць.</a:t>
            </a:r>
            <a:endParaRPr lang="ru-ru" sz="18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</a:p>
        </p:txBody>
      </p:sp>
      <p:pic>
        <p:nvPicPr>
          <p:cNvPr id="7" name="Рисунок 10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G0lAADyDgAA3zcAACIp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083935" y="2429510"/>
            <a:ext cx="2998470" cy="42570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i="1" cap="none">
                <a:solidFill>
                  <a:srgbClr val="000000"/>
                </a:solidFill>
              </a:rPr>
              <a:t>Thomas’s</a:t>
            </a:r>
            <a:r>
              <a:rPr lang="en-us" sz="3200" b="1" cap="none"/>
              <a:t> Farm</a:t>
            </a:r>
            <a:endParaRPr lang="ru-ru" sz="3200" b="1" cap="none"/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7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BcBAADPBwAAfhEAAHIW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" y="1269365"/>
            <a:ext cx="2666365" cy="23793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12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EEXAABACQAAmjMAAIMl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3780155" y="1503680"/>
            <a:ext cx="4608195" cy="45942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Рисунок 14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BcBAAC+FwAAfhEAAGAm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177165" y="3859530"/>
            <a:ext cx="2666365" cy="237871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rPr lang="en-us" b="1" i="1" cap="none">
                <a:solidFill>
                  <a:srgbClr val="000000"/>
                </a:solidFill>
              </a:rPr>
              <a:t>Thomas</a:t>
            </a:r>
            <a:r>
              <a:rPr lang="en-us" b="1" cap="none"/>
              <a:t> Farm</a:t>
            </a:r>
          </a:p>
        </p:txBody>
      </p:sp>
      <p:pic>
        <p:nvPicPr>
          <p:cNvPr id="3" name="Рисунок 2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0-02-05-1c41c7db424742fd03ecac7c52ff77359013ef63bd8115fcd0986cd02c31ed87_6290ac3a22ca4e69">
            <a:hlinkClick r:id="" action="ppaction://media"/>
          </p:cNvPr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N0TAADrCwAAXyUAAGImAAAQAAAAJgAAAAgAAAD//////////w=="/>
              </a:ext>
            </a:extLst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8975" y="1937385"/>
            <a:ext cx="2846070" cy="43021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5" grpId="0" animBg="1" advAuto="0"/>
      <p:bldP spid="5" grpId="1" animBg="1" advAuto="0"/>
    </p:bldLst>
    <p:extLst>
      <p:ext uri="smNativeData">
        <pr:smNativeData xmlns:pr="smNativeData" xmlns="smNativeData" val="pFk2ZQIAAAAFAAAA/f///wYAAAABAAAAAAAAAAAAAAAAAAAAAAAAAAoAAAD9////BgAAAAIAAAAAAAAAAAAAAAAAAAAAAAAA"/>
      </p:ext>
    </p:extLst>
  </p:timing>
</p:sld>
</file>

<file path=ppt/slides/slide1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b6zk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4wIAAEsCAACDNQAAUwkAABAAAAAmAAAACAAAAAEgAAAAAAAA"/>
              </a:ext>
            </a:extLst>
          </p:cNvSpPr>
          <p:nvPr>
            <p:ph type="title"/>
          </p:nvPr>
        </p:nvSpPr>
        <p:spPr>
          <a:xfrm>
            <a:off x="469265" y="372745"/>
            <a:ext cx="8229600" cy="1143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uk-ua" sz="3200" b="1" cap="none"/>
              <a:t>Наші ферми: </a:t>
            </a:r>
            <a:r>
              <a:rPr lang="en-us" sz="3200" b="1" cap="none"/>
              <a:t>Carsten’s Farm</a:t>
            </a:r>
            <a:endParaRPr lang="ru-ru" sz="3200" b="1" cap="none"/>
          </a:p>
        </p:txBody>
      </p:sp>
      <p:sp>
        <p:nvSpPr>
          <p:cNvPr id="3" name="Объект 2"/>
          <p:cNvSpPr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O9Zb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EAAB4IAADBNAAARBAAABAAAAAmAAAACAAAAP//////////"/>
              </a:ext>
            </a:extLst>
          </p:cNvSpPr>
          <p:nvPr/>
        </p:nvSpPr>
        <p:spPr>
          <a:xfrm>
            <a:off x="294640" y="1319530"/>
            <a:ext cx="8281035" cy="1324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Місто – </a:t>
            </a:r>
            <a:r>
              <a:rPr lang="en-us" sz="2200" b="1" i="1" cap="none">
                <a:solidFill>
                  <a:srgbClr val="000000"/>
                </a:solidFill>
              </a:rPr>
              <a:t>Datteln</a:t>
            </a:r>
            <a:r>
              <a:rPr lang="en-us" sz="2200" b="1" cap="none">
                <a:solidFill>
                  <a:srgbClr val="000000"/>
                </a:solidFill>
              </a:rPr>
              <a:t>, </a:t>
            </a:r>
            <a:r>
              <a:rPr lang="uk-ua" sz="2200" b="1" cap="none">
                <a:solidFill>
                  <a:srgbClr val="000000"/>
                </a:solidFill>
              </a:rPr>
              <a:t>Німеччина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  <a:endParaRPr lang="uk-ua" sz="2200" i="1" cap="none">
              <a:solidFill>
                <a:srgbClr val="000000"/>
              </a:solidFill>
            </a:endParaRPr>
          </a:p>
          <a:p>
            <a:pPr marL="0" indent="0" algn="l">
              <a:buNone/>
              <a:defRPr lang="ru-ru"/>
            </a:pP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 середньому – 6 календарних днів стажування на один тиждень, 10 годин</a:t>
            </a:r>
            <a:r>
              <a:rPr lang="en-us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на один календарний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день. </a:t>
            </a:r>
            <a:r>
              <a:rPr lang="ru-ru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Неділя – вільний день для дозвілля та ознайомлення з культурою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та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культурними цінностями.</a:t>
            </a:r>
            <a:endParaRPr lang="en-us" sz="1600" b="1" i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88900" indent="0">
              <a:buNone/>
              <a:defRPr lang="ru-ru"/>
            </a:pP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Вирощування, збір, сортування та фасування органічної моркви</a:t>
            </a:r>
            <a:r>
              <a:rPr lang="en-us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та кабачків(цукіні).</a:t>
            </a:r>
            <a:endParaRPr lang="uk-ua" sz="1600" b="1" i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88900" indent="0">
              <a:buNone/>
              <a:defRPr lang="ru-ru"/>
            </a:pPr>
            <a:endParaRPr lang="uk-ua" sz="2400" cap="none">
              <a:solidFill>
                <a:srgbClr val="000000"/>
              </a:solidFill>
            </a:endParaRPr>
          </a:p>
          <a:p>
            <a:pPr marL="0" indent="0">
              <a:buNone/>
              <a:defRPr lang="ru-ru"/>
            </a:p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Объект 2"/>
          <p:cNvSpPr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2Bho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QEAAFoSAADfJQAAXyYAABAAAAAmAAAACAAAAP//////////"/>
              </a:ext>
            </a:extLst>
          </p:cNvSpPr>
          <p:nvPr/>
        </p:nvSpPr>
        <p:spPr>
          <a:xfrm>
            <a:off x="323215" y="2983230"/>
            <a:ext cx="5833110" cy="325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Умови проживання:</a:t>
            </a:r>
            <a:endParaRPr lang="uk-ua" sz="2200" b="1" u="sng" cap="none">
              <a:solidFill>
                <a:srgbClr val="000000"/>
              </a:solidFill>
            </a:endParaRPr>
          </a:p>
          <a:p>
            <a:pPr marL="88900" indent="0" algn="just">
              <a:spcBef>
                <a:spcPts val="0"/>
              </a:spcBef>
              <a:buNone/>
              <a:defRPr lang="ru-ru"/>
            </a:pPr>
            <a:r>
              <a:rPr lang="ru-ru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Проживання в трикімнатних сучасних квартирах за 5-6 км від ферми</a:t>
            </a: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, вартість – 7,70 € за добу. В користуванні холодильник, посудомийка, душ, загальна кухня, посуд, </a:t>
            </a:r>
            <a:r>
              <a:rPr lang="en-us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Wi-Fi</a:t>
            </a: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. Їжу потрібно готувати самостійно.</a:t>
            </a:r>
            <a:endParaRPr lang="ru-ru" sz="1600" b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spcBef>
                <a:spcPts val="0"/>
              </a:spcBef>
              <a:buNone/>
              <a:defRPr lang="ru-ru"/>
            </a:pPr>
            <a:endParaRPr lang="uk-ua" sz="900" cap="none">
              <a:solidFill>
                <a:srgbClr val="000000"/>
              </a:solidFill>
            </a:endParaRPr>
          </a:p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Оплата:</a:t>
            </a:r>
            <a:endParaRPr lang="uk-ua" sz="2200" b="1" u="sng" cap="none">
              <a:solidFill>
                <a:srgbClr val="000000"/>
              </a:solidFill>
            </a:endParaRPr>
          </a:p>
          <a:p>
            <a:pPr marL="0" indent="0">
              <a:buNone/>
              <a:defRPr lang="ru-ru"/>
            </a:pP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Розмір стипендії за стажування складає 12 євро за годину мінус податки і оплати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за проживання. </a:t>
            </a:r>
            <a:endParaRPr lang="en-us" sz="18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Стипендія складає 1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800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євро в місяць (в середньому).</a:t>
            </a:r>
            <a:endParaRPr lang="ru-ru" sz="18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</a:p>
        </p:txBody>
      </p:sp>
      <p:pic>
        <p:nvPicPr>
          <p:cNvPr id="7" name="Рисунок 6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MMlAAD/EQAAWDcAAHQp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138545" y="2925445"/>
            <a:ext cx="2858135" cy="38131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GRkZ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cap="none"/>
              <a:t>Carsten’s Farm</a:t>
            </a:r>
            <a:endParaRPr lang="ru-ru" sz="3200" b="1" cap="none"/>
          </a:p>
        </p:txBody>
      </p:sp>
      <p:pic>
        <p:nvPicPr>
          <p:cNvPr id="3" name="Рисунок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GAABdBwAAojIAANYo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1196975"/>
            <a:ext cx="7255510" cy="54413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oAUAACkBAABAOAAAMQgAABAAAAAmAAAACAAAAAEAAAAAAAAA"/>
              </a:ext>
            </a:extLst>
          </p:cNvSpPr>
          <p:nvPr>
            <p:ph type="title"/>
          </p:nvPr>
        </p:nvSpPr>
        <p:spPr>
          <a:xfrm>
            <a:off x="914400" y="188595"/>
            <a:ext cx="8229600" cy="1143000"/>
          </a:xfrm>
        </p:spPr>
        <p:txBody>
          <a:bodyPr/>
          <a:lstStyle/>
          <a:p>
            <a:pPr>
              <a:defRPr lang="ru-ru"/>
            </a:pPr>
            <a:r>
              <a:rPr lang="uk-ua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Про нас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NgJAABwNQAAsCUAABAAAAAmAAAACAAAAAAgAAAAAAAA"/>
              </a:ext>
            </a:extLst>
          </p:cNvSpPr>
          <p:nvPr>
            <p:ph type="body" idx="1"/>
          </p:nvPr>
        </p:nvSpPr>
        <p:spPr/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ru-ru" sz="2400" b="1" cap="none"/>
              <a:t>2</a:t>
            </a:r>
            <a:r>
              <a:rPr lang="en-us" sz="2400" b="1" cap="none"/>
              <a:t>3</a:t>
            </a:r>
            <a:r>
              <a:rPr lang="ru-ru" sz="2400" b="1" cap="none"/>
              <a:t> РОКИ ДОСВІДУ ОРГАНІЗАЦІЇ СТАЖУВАННЯ ЗА КОРДОНОМ</a:t>
            </a:r>
            <a:endParaRPr lang="ru-ru" sz="2400" b="1" cap="none"/>
          </a:p>
          <a:p>
            <a:pPr>
              <a:defRPr lang="ru-ru"/>
            </a:pPr>
            <a:r>
              <a:rPr lang="ru-ru" sz="2400" b="1" cap="none"/>
              <a:t>17 ПРОГРАМ У 11 КРАЇН СВІТУ</a:t>
            </a:r>
            <a:endParaRPr lang="ru-ru" sz="2400" b="1" cap="none"/>
          </a:p>
          <a:p>
            <a:pPr marL="0" indent="0">
              <a:buNone/>
              <a:defRPr lang="ru-ru"/>
            </a:pPr>
            <a:r>
              <a:rPr lang="uk-ua" sz="2400" b="1" cap="none"/>
              <a:t>     </a:t>
            </a:r>
            <a:r>
              <a:rPr lang="en-us" sz="2400" b="1" cap="none"/>
              <a:t>+380 98 845 6049                          </a:t>
            </a:r>
            <a:endParaRPr lang="uk-ua" sz="2400" b="1" cap="none"/>
          </a:p>
          <a:p>
            <a:pPr marL="0" indent="0">
              <a:buNone/>
              <a:defRPr lang="ru-ru"/>
            </a:pPr>
            <a:r>
              <a:rPr lang="uk-ua" sz="2400" b="1" cap="none"/>
              <a:t>     +З80673464041      </a:t>
            </a:r>
            <a:endParaRPr lang="en-us" sz="2400" b="1" cap="none"/>
          </a:p>
          <a:p>
            <a:pPr>
              <a:defRPr lang="ru-ru"/>
            </a:pPr>
            <a:r>
              <a:rPr lang="en-us" sz="2400" b="1" cap="none"/>
              <a:t>+380 95 798 1859 </a:t>
            </a:r>
            <a:endParaRPr lang="en-us" sz="2400" b="1" cap="none"/>
          </a:p>
          <a:p>
            <a:pPr>
              <a:defRPr lang="ru-ru"/>
            </a:pPr>
            <a:r>
              <a:rPr lang="en-us" sz="2400" b="1" cap="none"/>
              <a:t>@UManWork.Agency</a:t>
            </a:r>
            <a:endParaRPr lang="en-us" sz="2400" b="1" cap="none"/>
          </a:p>
          <a:p>
            <a:pPr marL="0" indent="0">
              <a:buNone/>
              <a:defRPr lang="ru-ru"/>
            </a:pPr>
            <a:r>
              <a:rPr lang="en-us" sz="2400" b="1" cap="none"/>
              <a:t>      @uman.work</a:t>
            </a:r>
            <a:endParaRPr lang="ru-ru" sz="2400" b="1" cap="none"/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hMAAJs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3114675" cy="10477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JoCAADKFAAA4wQAAAkX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" y="3379470"/>
            <a:ext cx="371475" cy="3651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L8CAAASEgAA8AQAAEIU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46405" y="2937510"/>
            <a:ext cx="356235" cy="3556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4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LQCAACQFwAA7gQAAMEZ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439420" y="3830320"/>
            <a:ext cx="361950" cy="3562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BNLcGW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PECAADkGQAA6AQAANsb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478155" y="4208780"/>
            <a:ext cx="319405" cy="3194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Рисунок 4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NACAAB/HAAACgUAALke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632325"/>
            <a:ext cx="361950" cy="361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APPo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4gAABSEwAAwzQAAIgnAAAQAAAAJgAAAAgAAAD//////////w=="/>
              </a:ext>
            </a:extLst>
          </p:cNvPicPr>
          <p:nvPr/>
        </p:nvPicPr>
        <p:blipFill>
          <a:blip r:embed="rId8"/>
          <a:stretch>
            <a:fillRect/>
          </a:stretch>
        </p:blipFill>
        <p:spPr>
          <a:xfrm>
            <a:off x="5292090" y="3140710"/>
            <a:ext cx="3284855" cy="32854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4IYo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cap="none"/>
              <a:t>Carsten’s Farm</a:t>
            </a:r>
            <a:endParaRPr lang="ru-ru" sz="3200" b="1" cap="none"/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6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MdAAB7FQAAVDcAADgp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716145" y="3491865"/>
            <a:ext cx="4277995" cy="32086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BsBAAAsBwAANCQAAH8h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179705" y="1165860"/>
            <a:ext cx="5705475" cy="42792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Ptzj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cap="none"/>
              <a:t>Carsten’s Farm</a:t>
            </a:r>
            <a:endParaRPr lang="ru-ru" sz="3200" b="1" cap="none"/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6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FMiAABgDQAAVDcAAGEp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579745" y="2174240"/>
            <a:ext cx="3414395" cy="45523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BsBAAAsBwAANCQAAH8h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179705" y="1165860"/>
            <a:ext cx="5705475" cy="42792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d58E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cap="none"/>
              <a:t>Carsten’s Farm</a:t>
            </a:r>
            <a:endParaRPr lang="ru-ru" sz="3200" b="1" cap="none"/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6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uQIAAAAAAADUAw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MglAACQBwAAIDcAAHApAAAQAAAAJgAAAAgAAAD//////////w=="/>
              </a:ext>
            </a:extLst>
          </p:cNvPicPr>
          <p:nvPr/>
        </p:nvPicPr>
        <p:blipFill>
          <a:blip r:embed="rId4"/>
          <a:srcRect l="6970" t="0" r="9800" b="0"/>
          <a:stretch>
            <a:fillRect/>
          </a:stretch>
        </p:blipFill>
        <p:spPr>
          <a:xfrm>
            <a:off x="6141720" y="1229360"/>
            <a:ext cx="2819400" cy="55067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RwEAAAAAAABHAwAAAAAAAAAAAABkAAAAZAAAAAAAAAAjAAAABAAAAGQAAAAXAAAAFAAAAAAAAAAAAAAA/38AAP9/AAAAAAAACQAAAAQAAABpYz48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CABAACvBwAA9REAAI8pAAAQAAAAJgAAAAgAAAD//////////w=="/>
              </a:ext>
            </a:extLst>
          </p:cNvPicPr>
          <p:nvPr/>
        </p:nvPicPr>
        <p:blipFill>
          <a:blip r:embed="rId5"/>
          <a:srcRect l="3270" t="0" r="8390" b="0"/>
          <a:stretch>
            <a:fillRect/>
          </a:stretch>
        </p:blipFill>
        <p:spPr>
          <a:xfrm>
            <a:off x="182880" y="1249045"/>
            <a:ext cx="2736215" cy="55067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Рисунок 7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FgQAAAAAAAAaCQ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HUTAACmBwAASCQAAIYpAAAQAAAAJgAAAAgAAAD//////////w=="/>
              </a:ext>
            </a:extLst>
          </p:cNvPicPr>
          <p:nvPr/>
        </p:nvPicPr>
        <p:blipFill>
          <a:blip r:embed="rId6"/>
          <a:srcRect l="10460" t="0" r="23300" b="0"/>
          <a:stretch>
            <a:fillRect/>
          </a:stretch>
        </p:blipFill>
        <p:spPr>
          <a:xfrm>
            <a:off x="3162935" y="1243330"/>
            <a:ext cx="2734945" cy="55067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WUk5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4wIAAEsCAACDNQAAUwkAABAAAAAmAAAACAAAAAEgAAAAAAAA"/>
              </a:ext>
            </a:extLst>
          </p:cNvSpPr>
          <p:nvPr>
            <p:ph type="title"/>
          </p:nvPr>
        </p:nvSpPr>
        <p:spPr>
          <a:xfrm>
            <a:off x="469265" y="372745"/>
            <a:ext cx="8229600" cy="1143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uk-ua" sz="3200" b="1" cap="none"/>
              <a:t>Наші ферми: </a:t>
            </a:r>
            <a:r>
              <a:rPr lang="en-us" sz="2400" b="1" cap="none">
                <a:latin typeface="Arial-BoldMT" pitchFamily="0" charset="0"/>
                <a:ea typeface="Calibri" pitchFamily="2" charset="-52"/>
                <a:cs typeface="Calibri" pitchFamily="2" charset="-52"/>
              </a:rPr>
              <a:t>Hinerk’s Farms</a:t>
            </a:r>
            <a:endParaRPr lang="ru-ru" sz="3200" b="1" cap="none"/>
          </a:p>
        </p:txBody>
      </p:sp>
      <p:sp>
        <p:nvSpPr>
          <p:cNvPr id="3" name="Объект 2"/>
          <p:cNvSpPr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mJiY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EAAB4IAADBNAAARBAAABAAAAAmAAAACAAAAP//////////"/>
              </a:ext>
            </a:extLst>
          </p:cNvSpPr>
          <p:nvPr/>
        </p:nvSpPr>
        <p:spPr>
          <a:xfrm>
            <a:off x="294640" y="1319530"/>
            <a:ext cx="8281035" cy="1324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0" indent="0" algn="ctr">
              <a:buNone/>
              <a:defRPr lang="ru-ru"/>
            </a:pPr>
            <a:r>
              <a:rPr lang="uk-ua" sz="18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Молочна ферма</a:t>
            </a:r>
            <a:endParaRPr lang="uk-ua" sz="1800" b="1" i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Основний вид діяльності- догляд за тваринами (доїння, годування, вигін/загін худоба, часткова робота на техніці).</a:t>
            </a:r>
            <a:endParaRPr lang="ru-ru" sz="16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vYTpl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Объект 2"/>
          <p:cNvSpPr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wwhY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qQAAAOoPAACLJAAA7yMAABAAAAAmAAAACAAAAP//////////"/>
              </a:ext>
            </a:extLst>
          </p:cNvSpPr>
          <p:nvPr/>
        </p:nvSpPr>
        <p:spPr>
          <a:xfrm>
            <a:off x="107315" y="2586990"/>
            <a:ext cx="5833110" cy="325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Умови проживання:</a:t>
            </a:r>
            <a:endParaRPr lang="uk-ua" sz="2200" b="1" u="sng" cap="none">
              <a:solidFill>
                <a:srgbClr val="000000"/>
              </a:solidFill>
            </a:endParaRPr>
          </a:p>
          <a:p>
            <a:pPr marL="88900" indent="0" algn="just">
              <a:spcBef>
                <a:spcPts val="0"/>
              </a:spcBef>
              <a:buNone/>
              <a:defRPr lang="ru-ru"/>
            </a:pPr>
            <a:r>
              <a:rPr lang="ru-ru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Проживання на території ферми. В</a:t>
            </a: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артість – 7 € за добу. В користуванні холодильник, душ, загальна кухня, посуд, </a:t>
            </a:r>
            <a:r>
              <a:rPr lang="en-us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Wi-Fi</a:t>
            </a: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. Їжу потрібно готувати самостійно. Можна користуватись автомобілем фермера для поїздки в магазин.</a:t>
            </a:r>
            <a:endParaRPr lang="ru-ru" sz="1600" b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spcBef>
                <a:spcPts val="0"/>
              </a:spcBef>
              <a:buNone/>
              <a:defRPr lang="ru-ru"/>
            </a:pPr>
            <a:endParaRPr lang="uk-ua" sz="900" cap="none">
              <a:solidFill>
                <a:srgbClr val="000000"/>
              </a:solidFill>
            </a:endParaRPr>
          </a:p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Оплата:</a:t>
            </a:r>
            <a:endParaRPr lang="uk-ua" sz="2200" b="1" u="sng" cap="none">
              <a:solidFill>
                <a:srgbClr val="000000"/>
              </a:solidFill>
            </a:endParaRPr>
          </a:p>
          <a:p>
            <a:pPr marL="0" indent="0">
              <a:buNone/>
              <a:defRPr lang="ru-ru"/>
            </a:pP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Розмір стипендії за стажування складає 12 євро за годину мінус податки і оплати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за проживання. </a:t>
            </a:r>
            <a:endParaRPr lang="en-us" sz="18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Стипендія складає від 1</a:t>
            </a:r>
            <a:r>
              <a:rPr lang="uk-ua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3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00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євро в місяць (в середньому).</a:t>
            </a:r>
            <a:endParaRPr lang="ru-ru" sz="18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</a:p>
        </p:txBody>
      </p:sp>
      <p:pic>
        <p:nvPicPr>
          <p:cNvPr id="7" name="Рисунок 8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DYkAAAmDwAAVDcAAOco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886450" y="2462530"/>
            <a:ext cx="3107690" cy="418655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iHho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rPr lang="en-us" b="1" cap="none">
                <a:latin typeface="Arial-BoldMT" pitchFamily="0" charset="0"/>
                <a:ea typeface="Calibri" pitchFamily="2" charset="-52"/>
                <a:cs typeface="Calibri" pitchFamily="2" charset="-52"/>
              </a:rPr>
              <a:t>Hinerk’s Farms</a:t>
            </a:r>
            <a:endParaRPr lang="uk-ua" cap="none"/>
          </a:p>
        </p:txBody>
      </p:sp>
      <p:pic>
        <p:nvPicPr>
          <p:cNvPr id="3" name="0-02-05-7240280f7e9e4b7cb2fd942ce0f0a0fddea165e05add15e094be751c34d15fde_ad571f49c0785ba0">
            <a:hlinkClick r:id="" action="ppaction://media"/>
          </p:cNvPr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LkPAACUCQAAwSUAALQlAAAQAAAAJgAAAAgAAAD//////////w=="/>
              </a:ext>
            </a:extLst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5875" y="1557020"/>
            <a:ext cx="3581400" cy="45720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" grpId="0" animBg="1" advAuto="0"/>
      <p:bldP spid="3" grpId="1" animBg="1" advAuto="0"/>
    </p:bldLst>
    <p:extLst>
      <p:ext uri="smNativeData">
        <pr:smNativeData xmlns:pr="smNativeData" xmlns="smNativeData" val="pFk2ZQIAAAAFAAAA/f///wYAAAABAAAAAAAAAAAAAAAAAAAAAAAAAAoAAAD9////BgAAAAIAAAAAAAAAAAAAAAAAAAAAAAAA"/>
      </p:ext>
    </p:extLst>
  </p:timing>
</p:sld>
</file>

<file path=ppt/slides/slide2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0u8W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4wIAAEsCAACDNQAAUwkAABAAAAAmAAAACAAAAAEgAAAAAAAA"/>
              </a:ext>
            </a:extLst>
          </p:cNvSpPr>
          <p:nvPr>
            <p:ph type="title"/>
          </p:nvPr>
        </p:nvSpPr>
        <p:spPr>
          <a:xfrm>
            <a:off x="469265" y="372745"/>
            <a:ext cx="8229600" cy="1143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uk-ua" sz="3200" b="1" cap="none"/>
              <a:t>Наші розміщення: </a:t>
            </a:r>
            <a:br/>
            <a:r>
              <a:rPr lang="en-us" sz="3200" b="1" cap="none"/>
              <a:t>Lingen Hotel</a:t>
            </a:r>
            <a:endParaRPr lang="ru-ru" sz="3200" b="1" cap="none"/>
          </a:p>
        </p:txBody>
      </p:sp>
      <p:sp>
        <p:nvSpPr>
          <p:cNvPr id="3" name="Объект 2"/>
          <p:cNvSpPr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Q/Vy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EwEAAMEHAAAENAAA5w8AABAAAAAmAAAACAAAAP//////////"/>
              </a:ext>
            </a:extLst>
          </p:cNvSpPr>
          <p:nvPr/>
        </p:nvSpPr>
        <p:spPr>
          <a:xfrm>
            <a:off x="174625" y="1260475"/>
            <a:ext cx="8281035" cy="1324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Місто – </a:t>
            </a:r>
            <a:r>
              <a:rPr lang="en-us" sz="2200" b="1" i="1" cap="none">
                <a:solidFill>
                  <a:srgbClr val="000000"/>
                </a:solidFill>
              </a:rPr>
              <a:t>Lingen</a:t>
            </a:r>
            <a:r>
              <a:rPr lang="en-us" sz="2200" b="1" cap="none">
                <a:solidFill>
                  <a:srgbClr val="000000"/>
                </a:solidFill>
              </a:rPr>
              <a:t>, </a:t>
            </a:r>
            <a:r>
              <a:rPr lang="uk-ua" sz="2200" b="1" cap="none">
                <a:solidFill>
                  <a:srgbClr val="000000"/>
                </a:solidFill>
              </a:rPr>
              <a:t>Німеччина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  <a:endParaRPr lang="uk-ua" sz="2200" i="1" cap="none">
              <a:solidFill>
                <a:srgbClr val="000000"/>
              </a:solidFill>
            </a:endParaRPr>
          </a:p>
          <a:p>
            <a:pPr marL="0" indent="0" algn="l">
              <a:buNone/>
              <a:defRPr lang="ru-ru"/>
            </a:pPr>
            <a:r>
              <a:rPr lang="uk-ua" sz="18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 середньому – 6 календарних днів стажування на один тиждень, 10 годин</a:t>
            </a:r>
            <a:r>
              <a:rPr lang="en-us" sz="18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на один календарний</a:t>
            </a:r>
            <a:r>
              <a:rPr lang="en-us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день. </a:t>
            </a:r>
            <a:endParaRPr lang="uk-ua" sz="1800" b="1" cap="none">
              <a:solidFill>
                <a:srgbClr val="231F2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 algn="l">
              <a:buNone/>
              <a:defRPr lang="ru-ru"/>
            </a:pPr>
            <a:r>
              <a:rPr lang="uk-ua" sz="18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Прибирання та підготовка номерів, допомога на кухні, ресторані</a:t>
            </a:r>
            <a:endParaRPr lang="uk-ua" sz="1800" b="1" i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88900" indent="0">
              <a:buNone/>
              <a:defRPr lang="ru-ru"/>
            </a:pPr>
            <a:endParaRPr lang="uk-ua" sz="2400" cap="none">
              <a:solidFill>
                <a:srgbClr val="000000"/>
              </a:solidFill>
            </a:endParaRPr>
          </a:p>
          <a:p>
            <a:pPr marL="0" indent="0">
              <a:buNone/>
              <a:defRPr lang="ru-ru"/>
            </a:p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Объект 2"/>
          <p:cNvSpPr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V5Uu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mwAAAPURAAB8JAAA+iUAABAAAAAmAAAACAAAAP//////////"/>
              </a:ext>
            </a:extLst>
          </p:cNvSpPr>
          <p:nvPr/>
        </p:nvSpPr>
        <p:spPr>
          <a:xfrm>
            <a:off x="98425" y="2919095"/>
            <a:ext cx="5832475" cy="325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Умови проживання:</a:t>
            </a:r>
            <a:endParaRPr lang="uk-ua" sz="2200" b="1" u="sng" cap="none">
              <a:solidFill>
                <a:srgbClr val="000000"/>
              </a:solidFill>
            </a:endParaRPr>
          </a:p>
          <a:p>
            <a:pPr marL="88900" indent="0" algn="just">
              <a:spcBef>
                <a:spcPts val="0"/>
              </a:spcBef>
              <a:buNone/>
              <a:defRPr lang="ru-ru"/>
            </a:pPr>
            <a:r>
              <a:rPr lang="ru-ru" sz="18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Проживання в готелі, вартість- 3,08 євро/доба. Надається ланч або обід, в</a:t>
            </a:r>
            <a:r>
              <a:rPr lang="uk-ua" sz="18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артість – 3,30 € за добу. </a:t>
            </a:r>
            <a:endParaRPr lang="uk-ua" sz="1800" b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88900" indent="0" algn="just">
              <a:spcBef>
                <a:spcPts val="0"/>
              </a:spcBef>
              <a:buNone/>
              <a:defRPr lang="ru-ru"/>
            </a:pPr>
            <a:endParaRPr lang="uk-ua" sz="900" cap="none">
              <a:solidFill>
                <a:srgbClr val="000000"/>
              </a:solidFill>
            </a:endParaRPr>
          </a:p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Оплата:</a:t>
            </a:r>
            <a:endParaRPr lang="uk-ua" sz="2200" b="1" u="sng" cap="none">
              <a:solidFill>
                <a:srgbClr val="000000"/>
              </a:solidFill>
            </a:endParaRPr>
          </a:p>
          <a:p>
            <a:pPr marL="0" indent="0">
              <a:buNone/>
              <a:defRPr lang="ru-ru"/>
            </a:pP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Розмір стипендії за стажування складає </a:t>
            </a:r>
            <a:r>
              <a:rPr lang="uk-ua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12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євро за годину мінус податки і оплати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за проживання. </a:t>
            </a:r>
            <a:endParaRPr lang="en-us" sz="18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Стипендія в 2023 році складала 1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700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євро в місяць</a:t>
            </a:r>
          </a:p>
        </p:txBody>
      </p:sp>
      <p:pic>
        <p:nvPicPr>
          <p:cNvPr id="7" name="Рисунок 8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MMlAADQDwAAqjcAALwn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138545" y="2570480"/>
            <a:ext cx="2910205" cy="38887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+0fT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cap="none"/>
              <a:t>Lingen Hotel</a:t>
            </a:r>
            <a:endParaRPr lang="ru-ru" sz="3200" b="1" cap="none"/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7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DAABhCAAAWhoAAH8o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" y="1362075"/>
            <a:ext cx="3796030" cy="52209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9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8bAABhCAAAfTQAAH8o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4500245" y="1362075"/>
            <a:ext cx="4032250" cy="52209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LDwb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rPr lang="en-us" b="1" cap="none"/>
              <a:t>Lingen Hotel</a:t>
            </a:r>
          </a:p>
        </p:txBody>
      </p:sp>
      <p:pic>
        <p:nvPicPr>
          <p:cNvPr id="3" name="Рисунок 2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cBAACeCAAAgxgAADMm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248285" y="1400810"/>
            <a:ext cx="3736340" cy="48088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9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GcaAACGCAAAljAAABom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4291965" y="1385570"/>
            <a:ext cx="3606165" cy="48082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+nm4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4P///x4FAABAOAAA2RIAABAAAAAmAAAACAAAAAEgAAAAAAAA"/>
              </a:ext>
            </a:extLst>
          </p:cNvSpPr>
          <p:nvPr>
            <p:ph type="title"/>
          </p:nvPr>
        </p:nvSpPr>
        <p:spPr>
          <a:xfrm>
            <a:off x="-20320" y="831850"/>
            <a:ext cx="9164320" cy="22320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uk-ua" sz="4000" b="1" cap="none"/>
              <a:t>Проведи літо з користю,</a:t>
            </a:r>
            <a:br/>
            <a:br/>
            <a:r>
              <a:rPr lang="uk-ua" sz="4000" b="1" cap="none"/>
              <a:t>ВСТИГНИ ЗАПИСАТИСЯ НА РЕЄСТРАЦІЮ</a:t>
            </a:r>
            <a:endParaRPr lang="ru-ru" sz="4000" b="1" cap="none"/>
          </a:p>
        </p:txBody>
      </p:sp>
      <p:pic>
        <p:nvPicPr>
          <p:cNvPr id="3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7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OUVAAD+EQAAkDcAAAop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559175" y="2924810"/>
            <a:ext cx="5473065" cy="37465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 9"/>
          <p:cNvSpPr>
            <a:extLst>
              <a:ext uri="smNativeData">
                <pr:smNativeData xmlns:pr="smNativeData" xmlns="smNativeData" val="SMDATA_15_pFk2ZR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0dpB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wwMAABkdAABMIAAABykAABAgAAAmAAAACAAAAP//////////"/>
              </a:ext>
            </a:extLst>
          </p:cNvSpPr>
          <p:nvPr/>
        </p:nvSpPr>
        <p:spPr>
          <a:xfrm>
            <a:off x="611505" y="4730115"/>
            <a:ext cx="4638675" cy="19392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en-us" sz="2400" b="1" cap="none"/>
              <a:t>+380 98 845 6049                          </a:t>
            </a:r>
            <a:endParaRPr lang="en-us" sz="2400" b="1" cap="none"/>
          </a:p>
          <a:p>
            <a:pPr marL="0" indent="0">
              <a:buNone/>
              <a:defRPr lang="ru-ru"/>
            </a:pPr>
            <a:r>
              <a:rPr lang="uk-ua" sz="2400" b="1" cap="none"/>
              <a:t> +З80673464041      </a:t>
            </a:r>
            <a:endParaRPr lang="en-us" sz="2400" b="1" cap="none"/>
          </a:p>
          <a:p>
            <a:pPr>
              <a:defRPr lang="ru-ru"/>
            </a:pPr>
            <a:r>
              <a:rPr lang="en-us" sz="2400" b="1" cap="none"/>
              <a:t>+380 63 313 7677 </a:t>
            </a:r>
            <a:endParaRPr lang="en-us" sz="2400" b="1" cap="none"/>
          </a:p>
          <a:p>
            <a:pPr marL="0" indent="0">
              <a:buNone/>
              <a:defRPr lang="ru-ru"/>
            </a:pPr>
            <a:r>
              <a:rPr lang="en-us" sz="2400" b="1" cap="none"/>
              <a:t>@UManWork.Agency</a:t>
            </a:r>
            <a:endParaRPr lang="en-us" sz="2400" b="1" cap="none"/>
          </a:p>
          <a:p>
            <a:pPr marL="0" indent="0">
              <a:buNone/>
              <a:defRPr lang="ru-ru"/>
            </a:pPr>
            <a:r>
              <a:rPr lang="en-us" sz="2400" b="1" cap="none"/>
              <a:t>@uman.work</a:t>
            </a:r>
            <a:endParaRPr lang="ru-ru" sz="2400" b="1" cap="none"/>
          </a:p>
        </p:txBody>
      </p:sp>
      <p:pic>
        <p:nvPicPr>
          <p:cNvPr id="6" name="Picture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EwCAADXHQAA1AMAAF8f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4850765"/>
            <a:ext cx="248920" cy="2489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4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4CAAAwIgAA1AMAAO4j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334010" y="5557520"/>
            <a:ext cx="288290" cy="2832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DMCAAClJAAAuQMAACsm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357505" y="5956935"/>
            <a:ext cx="247650" cy="2476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Рисунок 14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CsCAADiJgAAsgMAAGko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352425" y="6320790"/>
            <a:ext cx="248285" cy="2482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Blbnht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DMCAADyHwAAuwMAAHoh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357505" y="5193030"/>
            <a:ext cx="248920" cy="2489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nwwAACkBAADeOQAAMQgAABAAAAAmAAAACAAAAAEAAAAAAAAA"/>
              </a:ext>
            </a:extLst>
          </p:cNvSpPr>
          <p:nvPr>
            <p:ph type="title"/>
          </p:nvPr>
        </p:nvSpPr>
        <p:spPr>
          <a:xfrm>
            <a:off x="2051685" y="188595"/>
            <a:ext cx="7355205" cy="1143000"/>
          </a:xfrm>
        </p:spPr>
        <p:txBody>
          <a:bodyPr/>
          <a:lstStyle/>
          <a:p>
            <a:pPr>
              <a:defRPr lang="ru-ru"/>
            </a:pPr>
            <a:r>
              <a:rPr lang="uk-ua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Наші програми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EAAAADAAAA////CP/powBYAAAAAAAAAAAAAAAAAAAAAAAAAAAAAAAAAAAAeAAAAAEAAABAAAAAAAAAAGQAAAAOAQ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EAAAAAAAAAAAAAAAAAAAAAAAAAECcAABAnAAAAAAAAAAAAAAAAAAAAAFc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powAAAAAAAAAAAAAAAAAAAAAAAAAAAAAAAAAAAAAAAAAAAAAAAAJ/f38A7uzhA8zMzADAwP8Af39/AAAAAAAAAAAAAAAAAAAAAAAAAAAAIQAAABgAAAAUAAAAcAIAACIJAAAQNQAAAg4AABAAAAAmAAAACAAAAAEgAAB/AAAA"/>
              </a:ext>
            </a:extLst>
          </p:cNvSpPr>
          <p:nvPr>
            <p:ph type="body" idx="1"/>
          </p:nvPr>
        </p:nvSpPr>
        <p:spPr>
          <a:xfrm>
            <a:off x="396240" y="1484630"/>
            <a:ext cx="8229600" cy="792480"/>
          </a:xfrm>
          <a:gradFill flip="none" rotWithShape="1">
            <a:gsLst>
              <a:gs pos="0">
                <a:schemeClr val="bg1">
                  <a:alpha val="13000"/>
                </a:schemeClr>
              </a:gs>
              <a:gs pos="100000">
                <a:srgbClr val="FFE9A3"/>
              </a:gs>
            </a:gsLst>
            <a:lin ang="5400000" scaled="0"/>
            <a:tileRect/>
          </a:gradFill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ru-ru" sz="2400" b="1" u="sng" cap="none"/>
              <a:t>Короткотривала програма </a:t>
            </a:r>
            <a:r>
              <a:rPr lang="ru-ru" sz="2400" b="1" cap="none"/>
              <a:t>(1-3 місяці): </a:t>
            </a:r>
            <a:endParaRPr lang="ru-ru" sz="2400" b="1" cap="none"/>
          </a:p>
          <a:p>
            <a:pPr marL="0" indent="0">
              <a:buNone/>
              <a:defRPr lang="ru-ru"/>
            </a:pPr>
            <a:r>
              <a:rPr lang="ru-ru" sz="2400" b="1" cap="none"/>
              <a:t>      </a:t>
            </a:r>
            <a:r>
              <a:rPr lang="ru-ru" sz="2400" b="1" i="1" cap="none"/>
              <a:t>Німеччина</a:t>
            </a:r>
            <a:endParaRPr lang="ru-ru" sz="2400" b="1" i="1" cap="none"/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hMAAJs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3114675" cy="10477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Объект 2"/>
          <p:cNvSpPr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EAAAADAAAA////CP/powBYAAAAAAAAAAAAAAAAAAAAAAAAAAAAAAAAAAAAeAAAAAEAAABAAAAAAAAAAGQAAAAOAQ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8AYAAeAAAAaAAAAAAAAAAAAAAAAAAAAAAAAAAAAAAAECcAABAnAAAAAAAAAAAAAAAAAAAAAFc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powAAAAAAAAAAAAAAAAAAAAAAAAAAAAAAAAAAAAAAAAAAAAAAAAB/f38A7uzhA8zMzADAwP8Af39/AAAAAAAAAAAAAAAAAAAAAAAAAAAAIQAAABgAAAAUAAAAQwIAALsSAADjNAAATBsAABAAAAAmAAAACAAAAP//////////"/>
              </a:ext>
            </a:extLst>
          </p:cNvSpPr>
          <p:nvPr/>
        </p:nvSpPr>
        <p:spPr>
          <a:xfrm>
            <a:off x="367665" y="3044825"/>
            <a:ext cx="8229600" cy="1392555"/>
          </a:xfrm>
          <a:prstGeom prst="rect">
            <a:avLst/>
          </a:prstGeom>
          <a:gradFill flip="none" rotWithShape="0">
            <a:gsLst>
              <a:gs pos="0">
                <a:schemeClr val="bg1">
                  <a:alpha val="13000"/>
                </a:schemeClr>
              </a:gs>
              <a:gs pos="100000">
                <a:srgbClr val="FFE9A3"/>
              </a:gs>
            </a:gsLst>
            <a:lin ang="5400000" scaled="0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>
              <a:defRPr lang="ru-ru"/>
            </a:pPr>
            <a:r>
              <a:rPr lang="ru-ru" sz="2400" b="1" u="sng" cap="none"/>
              <a:t>Довготривалі програми </a:t>
            </a:r>
            <a:r>
              <a:rPr lang="ru-ru" sz="2400" b="1" cap="none"/>
              <a:t>(3-12 місяців): </a:t>
            </a:r>
            <a:endParaRPr lang="ru-ru" sz="2400" b="1" cap="none"/>
          </a:p>
          <a:p>
            <a:pPr marL="0" indent="0">
              <a:buNone/>
              <a:defRPr lang="ru-ru"/>
            </a:pPr>
            <a:r>
              <a:rPr lang="ru-ru" sz="2400" b="1" cap="none"/>
              <a:t>       </a:t>
            </a:r>
            <a:r>
              <a:rPr lang="ru-ru" sz="2400" b="1" i="1" cap="none"/>
              <a:t>Німеччина, Данія, Швеція, США, Австралія, Канада, </a:t>
            </a:r>
            <a:endParaRPr lang="ru-ru" sz="2400" b="1" i="1" cap="none"/>
          </a:p>
          <a:p>
            <a:pPr marL="0" indent="0">
              <a:buNone/>
              <a:defRPr lang="ru-ru"/>
            </a:pPr>
            <a:r>
              <a:rPr lang="ru-ru" sz="2400" b="1" i="1" cap="none"/>
              <a:t>        Великобританія</a:t>
            </a:r>
            <a:endParaRPr lang="ru-ru" sz="2400" b="1" i="1" cap="none"/>
          </a:p>
        </p:txBody>
      </p:sp>
      <p:sp>
        <p:nvSpPr>
          <p:cNvPr id="6" name="Объект 2"/>
          <p:cNvSpPr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EAAAADAAAA////CP/powBYAAAAAAAAAAAAAAAAAAAAAAAAAAAAAAAAAAAAeAAAAAEAAABAAAAAAAAAAGQAAAAOAQ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UFBc0eAAAAaAAAAAAAAAAAAAAAAAAAAAAAAAAAAAAAECcAABAnAAAAAAAAAAAAAAAAAAAAAFc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powAAAAAAAAAAAAAAAAAAAAAAAAAAAAAAAAAAAAAAAAAAAAAAAAB/f38A7uzhA8zMzADAwP8Af39/AAAAAAAAAAAAAAAAAAAAAAAAAAAAIQAAABgAAAAUAAAA/AEAAEgdAAC2NAAAXyQAABAAAAAmAAAACAAAAP//////////"/>
              </a:ext>
            </a:extLst>
          </p:cNvSpPr>
          <p:nvPr/>
        </p:nvSpPr>
        <p:spPr>
          <a:xfrm>
            <a:off x="322580" y="4759960"/>
            <a:ext cx="8246110" cy="1152525"/>
          </a:xfrm>
          <a:prstGeom prst="rect">
            <a:avLst/>
          </a:prstGeom>
          <a:gradFill flip="none" rotWithShape="0">
            <a:gsLst>
              <a:gs pos="0">
                <a:schemeClr val="bg1">
                  <a:alpha val="13000"/>
                </a:schemeClr>
              </a:gs>
              <a:gs pos="100000">
                <a:srgbClr val="FFE9A3"/>
              </a:gs>
            </a:gsLst>
            <a:lin ang="5400000" scaled="0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>
              <a:defRPr lang="ru-ru"/>
            </a:pPr>
            <a:r>
              <a:rPr lang="uk-ua" sz="2400" b="1" u="sng" cap="none"/>
              <a:t>Професійні </a:t>
            </a:r>
            <a:r>
              <a:rPr lang="ru-ru" sz="2400" b="1" u="sng" cap="none"/>
              <a:t> програми</a:t>
            </a:r>
            <a:r>
              <a:rPr lang="ru-ru" sz="2400" b="1" cap="none"/>
              <a:t>: </a:t>
            </a:r>
            <a:endParaRPr lang="ru-ru" sz="2400" b="1" cap="none"/>
          </a:p>
          <a:p>
            <a:pPr marL="0" indent="0">
              <a:buNone/>
              <a:defRPr lang="ru-ru"/>
            </a:pPr>
            <a:r>
              <a:rPr lang="ru-ru" sz="2400" b="1" cap="none"/>
              <a:t>     </a:t>
            </a:r>
            <a:r>
              <a:rPr lang="ru-ru" sz="2400" b="1" i="1" cap="none"/>
              <a:t>США, Канада, Австралія</a:t>
            </a:r>
            <a:endParaRPr lang="ru-ru" sz="2400" b="1" i="1" cap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r1JP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rPr lang="uk-ua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Данія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eGSQ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NAQAAFQKAAByMwAAxB8AABAAAAAmAAAACAAAAAEgAAAAAAAA"/>
              </a:ext>
            </a:extLst>
          </p:cNvSpPr>
          <p:nvPr>
            <p:ph type="body" idx="1"/>
          </p:nvPr>
        </p:nvSpPr>
        <p:spPr>
          <a:xfrm>
            <a:off x="683260" y="1678940"/>
            <a:ext cx="7679690" cy="348488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88900" indent="0">
              <a:lnSpc>
                <a:spcPct val="90000"/>
              </a:lnSpc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Галузі</a:t>
            </a:r>
            <a:r>
              <a:rPr lang="uk-ua" sz="2200" i="1" cap="none">
                <a:solidFill>
                  <a:srgbClr val="000000"/>
                </a:solidFill>
              </a:rPr>
              <a:t> – тваринництво, рослинництво, овочівництво.</a:t>
            </a:r>
            <a:endParaRPr lang="uk-ua" sz="2200" i="1" cap="none">
              <a:solidFill>
                <a:srgbClr val="000000"/>
              </a:solidFill>
            </a:endParaRPr>
          </a:p>
          <a:p>
            <a:pPr marL="88900" indent="0">
              <a:lnSpc>
                <a:spcPct val="90000"/>
              </a:lnSpc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Термін</a:t>
            </a:r>
            <a:r>
              <a:rPr lang="uk-ua" sz="2200" i="1" cap="none">
                <a:solidFill>
                  <a:srgbClr val="000000"/>
                </a:solidFill>
              </a:rPr>
              <a:t> – максимум </a:t>
            </a:r>
            <a:r>
              <a:rPr lang="uk-ua" sz="2200" b="1" i="1" cap="none">
                <a:solidFill>
                  <a:srgbClr val="000000"/>
                </a:solidFill>
              </a:rPr>
              <a:t>18 місяців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  <a:endParaRPr lang="uk-ua" sz="2200" i="1" cap="none">
              <a:solidFill>
                <a:srgbClr val="000000"/>
              </a:solidFill>
            </a:endParaRPr>
          </a:p>
          <a:p>
            <a:pPr marL="88900" indent="0">
              <a:lnSpc>
                <a:spcPct val="90000"/>
              </a:lnSpc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Стипендія</a:t>
            </a:r>
            <a:r>
              <a:rPr lang="uk-ua" sz="2200" i="1" cap="none">
                <a:solidFill>
                  <a:srgbClr val="000000"/>
                </a:solidFill>
              </a:rPr>
              <a:t> –  від </a:t>
            </a:r>
            <a:r>
              <a:rPr lang="uk-ua" sz="2200" b="1" i="1" cap="none">
                <a:solidFill>
                  <a:srgbClr val="000000"/>
                </a:solidFill>
              </a:rPr>
              <a:t>1500 євро/міс брутто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  <a:endParaRPr lang="uk-ua" sz="2200" i="1" cap="none">
              <a:solidFill>
                <a:srgbClr val="000000"/>
              </a:solidFill>
            </a:endParaRPr>
          </a:p>
          <a:p>
            <a:pPr marL="88900" indent="0">
              <a:lnSpc>
                <a:spcPct val="90000"/>
              </a:lnSpc>
              <a:buNone/>
              <a:defRPr lang="ru-ru"/>
            </a:pPr>
            <a:endParaRPr lang="uk-ua" sz="2200" b="1" u="sng" cap="none">
              <a:solidFill>
                <a:srgbClr val="000000"/>
              </a:solidFill>
            </a:endParaRPr>
          </a:p>
          <a:p>
            <a:pPr marL="88900" indent="0">
              <a:lnSpc>
                <a:spcPct val="90000"/>
              </a:lnSpc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Вимоги</a:t>
            </a:r>
            <a:endParaRPr lang="uk-ua" sz="2200" b="1" u="sng" cap="none">
              <a:solidFill>
                <a:srgbClr val="000000"/>
              </a:solidFill>
            </a:endParaRPr>
          </a:p>
          <a:p>
            <a:pPr marL="88900" indent="0">
              <a:lnSpc>
                <a:spcPct val="90000"/>
              </a:lnSpc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Студент.</a:t>
            </a:r>
            <a:endParaRPr lang="uk-ua" sz="2200" b="1" cap="none">
              <a:solidFill>
                <a:srgbClr val="000000"/>
              </a:solidFill>
            </a:endParaRPr>
          </a:p>
          <a:p>
            <a:pPr marL="88900" indent="0">
              <a:lnSpc>
                <a:spcPct val="90000"/>
              </a:lnSpc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До 30 років.</a:t>
            </a:r>
            <a:endParaRPr lang="uk-ua" sz="2200" b="1" cap="none">
              <a:solidFill>
                <a:srgbClr val="000000"/>
              </a:solidFill>
            </a:endParaRPr>
          </a:p>
          <a:p>
            <a:pPr marL="88900" indent="0">
              <a:lnSpc>
                <a:spcPct val="90000"/>
              </a:lnSpc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Англійський  - КЕТ або IELTS – </a:t>
            </a:r>
            <a:endParaRPr lang="en-us" sz="2200" b="1" cap="none">
              <a:solidFill>
                <a:srgbClr val="000000"/>
              </a:solidFill>
            </a:endParaRPr>
          </a:p>
          <a:p>
            <a:pPr marL="88900" indent="0">
              <a:lnSpc>
                <a:spcPct val="90000"/>
              </a:lnSpc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А2 (базовий).</a:t>
            </a:r>
            <a:endParaRPr lang="uk-ua" sz="2200" b="1" cap="none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defRPr lang="ru-ru"/>
            </a:p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BAAUA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hMAAJs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3114675" cy="10477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QA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PUsAAApAQAAJTcAAEg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308215" y="188595"/>
            <a:ext cx="1656080" cy="9950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APPo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wdAAAYFQAAQDgAAAol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823460" y="3429000"/>
            <a:ext cx="4320540" cy="25920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AB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NgJAABwNQAAsCUAABAAAAAmAAAACAAAAAAAAAAAAAAA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Галузь</a:t>
            </a:r>
            <a:r>
              <a:rPr lang="uk-ua" sz="2200" i="1" cap="none">
                <a:solidFill>
                  <a:srgbClr val="000000"/>
                </a:solidFill>
              </a:rPr>
              <a:t> - тваринництво  та рослинництво.</a:t>
            </a:r>
            <a:endParaRPr lang="uk-ua" sz="2200" i="1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Термін</a:t>
            </a:r>
            <a:r>
              <a:rPr lang="uk-ua" sz="2200" i="1" cap="none">
                <a:solidFill>
                  <a:srgbClr val="000000"/>
                </a:solidFill>
              </a:rPr>
              <a:t> – </a:t>
            </a:r>
            <a:r>
              <a:rPr lang="uk-ua" sz="2200" b="1" i="1" cap="none">
                <a:solidFill>
                  <a:srgbClr val="000000"/>
                </a:solidFill>
              </a:rPr>
              <a:t>6 місяців</a:t>
            </a:r>
            <a:r>
              <a:rPr lang="uk-ua" sz="2200" i="1" cap="none">
                <a:solidFill>
                  <a:srgbClr val="000000"/>
                </a:solidFill>
              </a:rPr>
              <a:t>, з можливістю подовження.</a:t>
            </a:r>
            <a:endParaRPr lang="uk-ua" sz="2200" i="1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Стипендія</a:t>
            </a:r>
            <a:r>
              <a:rPr lang="uk-ua" sz="2200" i="1" cap="none">
                <a:solidFill>
                  <a:srgbClr val="000000"/>
                </a:solidFill>
              </a:rPr>
              <a:t> –  в середньому  </a:t>
            </a:r>
            <a:r>
              <a:rPr lang="uk-ua" sz="2200" b="1" i="1" cap="none">
                <a:solidFill>
                  <a:srgbClr val="000000"/>
                </a:solidFill>
              </a:rPr>
              <a:t>800-1100 євро/міс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  <a:endParaRPr lang="uk-ua" sz="2200" i="1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endParaRPr lang="uk-ua" sz="2200" b="1" u="sng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Вимоги</a:t>
            </a:r>
            <a:endParaRPr lang="uk-ua" sz="2200" b="1" u="sng" cap="none">
              <a:solidFill>
                <a:srgbClr val="000000"/>
              </a:solidFill>
            </a:endParaRPr>
          </a:p>
          <a:p>
            <a:pPr marL="88900" indent="0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Студент або з відповідним</a:t>
            </a:r>
            <a:endParaRPr lang="uk-ua" sz="2200" b="1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досвідом роботи.</a:t>
            </a:r>
            <a:endParaRPr lang="uk-ua" sz="2200" b="1" cap="none">
              <a:solidFill>
                <a:srgbClr val="000000"/>
              </a:solidFill>
            </a:endParaRPr>
          </a:p>
          <a:p>
            <a:pPr marL="88900" indent="0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До 28 років. </a:t>
            </a:r>
            <a:endParaRPr lang="uk-ua" sz="2200" b="1" cap="none">
              <a:solidFill>
                <a:srgbClr val="000000"/>
              </a:solidFill>
            </a:endParaRPr>
          </a:p>
          <a:p>
            <a:pPr marL="88900" indent="0">
              <a:defRPr lang="ru-ru"/>
            </a:pPr>
            <a:r>
              <a:rPr lang="ru-ru" sz="2200" b="1" cap="none">
                <a:solidFill>
                  <a:srgbClr val="000000"/>
                </a:solidFill>
              </a:rPr>
              <a:t>Англійська  або німецька – </a:t>
            </a:r>
            <a:endParaRPr lang="ru-ru" sz="2200" b="1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r>
              <a:rPr lang="ru-ru" sz="2200" b="1" cap="none">
                <a:solidFill>
                  <a:srgbClr val="000000"/>
                </a:solidFill>
              </a:rPr>
              <a:t>базовий рівень.</a:t>
            </a:r>
            <a:endParaRPr lang="ru-ru" sz="2200" b="1" cap="none">
              <a:solidFill>
                <a:srgbClr val="000000"/>
              </a:solidFill>
            </a:endParaRPr>
          </a:p>
          <a:p>
            <a:pPr>
              <a:defRPr lang="ru-ru"/>
            </a:pPr>
          </a:p>
        </p:txBody>
      </p:sp>
      <p:pic>
        <p:nvPicPr>
          <p:cNvPr id="3" name="Picture 3" descr="C:\Users\Ira\Desktop\фш\sweden_l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7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QsAADTAAAAuDYAADY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236460" y="133985"/>
            <a:ext cx="1658620" cy="10382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Заголовок 1"/>
          <p:cNvSpPr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ECAG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GAQAAAwCAAC4NgAAFAkAABAAAAAmAAAACAAAAP//////////"/>
              </a:ext>
            </a:extLst>
          </p:cNvSpPr>
          <p:nvPr/>
        </p:nvSpPr>
        <p:spPr>
          <a:xfrm>
            <a:off x="665480" y="332740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>
            <a:lvl1pPr algn="ctr" defTabSz="914400">
              <a:spcBef>
                <a:spcPts val="0"/>
              </a:spcBef>
              <a:buNone/>
              <a:tabLst/>
              <a:defRPr lang="ru-ru" sz="4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rPr lang="uk-ua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Швеція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pic>
        <p:nvPicPr>
          <p:cNvPr id="5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2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hMAAJs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3114675" cy="10477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7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BAhjA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OYdAAA1FAAAQDgAADAl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860290" y="3284855"/>
            <a:ext cx="4283710" cy="27603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NgJAABwNQAAsCUAABAAAAAmAAAACAAAAAAAAAAAAAAA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  <a:defRPr lang="ru-ru"/>
            </a:pPr>
            <a:r>
              <a:rPr lang="ru-ru" sz="2200" b="1" cap="none">
                <a:solidFill>
                  <a:srgbClr val="000000"/>
                </a:solidFill>
              </a:rPr>
              <a:t>Галузь</a:t>
            </a:r>
            <a:r>
              <a:rPr lang="ru-ru" sz="2200" i="1" cap="none">
                <a:solidFill>
                  <a:srgbClr val="000000"/>
                </a:solidFill>
              </a:rPr>
              <a:t> - сільське господарство.</a:t>
            </a:r>
            <a:endParaRPr lang="ru-ru" sz="2200" i="1" cap="none">
              <a:solidFill>
                <a:srgbClr val="000000"/>
              </a:solidFill>
            </a:endParaRPr>
          </a:p>
          <a:p>
            <a:pPr marL="0" indent="0" algn="just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Термін</a:t>
            </a:r>
            <a:r>
              <a:rPr lang="uk-ua" sz="2200" i="1" cap="none">
                <a:solidFill>
                  <a:srgbClr val="000000"/>
                </a:solidFill>
              </a:rPr>
              <a:t> - </a:t>
            </a:r>
            <a:r>
              <a:rPr lang="uk-ua" sz="2200" b="1" i="1" cap="none">
                <a:solidFill>
                  <a:srgbClr val="000000"/>
                </a:solidFill>
              </a:rPr>
              <a:t>3 до 18 міс.</a:t>
            </a:r>
            <a:endParaRPr lang="uk-ua" sz="2200" b="1" i="1" cap="none">
              <a:solidFill>
                <a:srgbClr val="000000"/>
              </a:solidFill>
            </a:endParaRPr>
          </a:p>
          <a:p>
            <a:pPr marL="0" indent="0" algn="just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Стипендія</a:t>
            </a:r>
            <a:r>
              <a:rPr lang="uk-ua" sz="2200" i="1" cap="none">
                <a:solidFill>
                  <a:srgbClr val="000000"/>
                </a:solidFill>
              </a:rPr>
              <a:t> -  </a:t>
            </a:r>
            <a:r>
              <a:rPr lang="uk-ua" sz="2200" b="1" i="1" cap="none">
                <a:solidFill>
                  <a:srgbClr val="000000"/>
                </a:solidFill>
              </a:rPr>
              <a:t>від 1400 дол/міс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  <a:endParaRPr lang="uk-ua" sz="2200" i="1" cap="none">
              <a:solidFill>
                <a:srgbClr val="000000"/>
              </a:solidFill>
            </a:endParaRPr>
          </a:p>
          <a:p>
            <a:pPr marL="0" indent="0" algn="just">
              <a:buNone/>
              <a:defRPr lang="ru-ru"/>
            </a:pPr>
            <a:r>
              <a:rPr lang="uk-ua" sz="2200" i="1" cap="none">
                <a:solidFill>
                  <a:srgbClr val="000000"/>
                </a:solidFill>
              </a:rPr>
              <a:t>Можливе семестрове навчання  в державному ВУЗі США.  </a:t>
            </a:r>
            <a:endParaRPr lang="uk-ua" sz="2200" i="1" cap="none">
              <a:solidFill>
                <a:srgbClr val="000000"/>
              </a:solidFill>
            </a:endParaRPr>
          </a:p>
          <a:p>
            <a:pPr marL="0" indent="0" algn="just">
              <a:buNone/>
              <a:defRPr lang="ru-ru"/>
            </a:pPr>
            <a:endParaRPr lang="uk-ua" sz="2200" b="1" u="sng" cap="none">
              <a:solidFill>
                <a:srgbClr val="000000"/>
              </a:solidFill>
            </a:endParaRPr>
          </a:p>
          <a:p>
            <a:pPr marL="0" indent="0" algn="just"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Вимоги</a:t>
            </a:r>
            <a:endParaRPr lang="uk-ua" sz="2200" b="1" u="sng" cap="none">
              <a:solidFill>
                <a:srgbClr val="000000"/>
              </a:solidFill>
            </a:endParaRPr>
          </a:p>
          <a:p>
            <a:pPr marL="0" indent="0" algn="just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Студент, випускник або 4 роки</a:t>
            </a:r>
            <a:endParaRPr lang="uk-ua" sz="2200" b="1" cap="none">
              <a:solidFill>
                <a:srgbClr val="000000"/>
              </a:solidFill>
            </a:endParaRPr>
          </a:p>
          <a:p>
            <a:pPr marL="0" indent="0" algn="just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досвіду.</a:t>
            </a:r>
            <a:endParaRPr lang="uk-ua" sz="2200" b="1" cap="none">
              <a:solidFill>
                <a:srgbClr val="000000"/>
              </a:solidFill>
            </a:endParaRPr>
          </a:p>
          <a:p>
            <a:pPr marL="0" indent="0" algn="just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До 35 років.</a:t>
            </a:r>
            <a:endParaRPr lang="uk-ua" sz="2200" b="1" cap="none">
              <a:solidFill>
                <a:srgbClr val="000000"/>
              </a:solidFill>
            </a:endParaRPr>
          </a:p>
          <a:p>
            <a:pPr marL="0" indent="0" algn="just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Розмовна англійська.</a:t>
            </a:r>
            <a:endParaRPr lang="uk-ua" sz="2200" b="1" cap="none">
              <a:solidFill>
                <a:srgbClr val="000000"/>
              </a:solidFill>
            </a:endParaRPr>
          </a:p>
          <a:p>
            <a:pPr>
              <a:defRPr lang="ru-ru"/>
            </a:pPr>
          </a:p>
        </p:txBody>
      </p:sp>
      <p:sp>
        <p:nvSpPr>
          <p:cNvPr id="3" name="Заголовок 1"/>
          <p:cNvSpPr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egQAAH8CAAAaNwAAhwkAABAAAAAmAAAACAAAAP//////////"/>
              </a:ext>
            </a:extLst>
          </p:cNvSpPr>
          <p:nvPr/>
        </p:nvSpPr>
        <p:spPr>
          <a:xfrm>
            <a:off x="727710" y="405765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>
            <a:lvl1pPr algn="ctr" defTabSz="914400">
              <a:spcBef>
                <a:spcPts val="0"/>
              </a:spcBef>
              <a:buNone/>
              <a:tabLst/>
              <a:defRPr lang="ru-ru" sz="4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rPr lang="uk-ua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США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pic>
        <p:nvPicPr>
          <p:cNvPr id="4" name="Рисунок 4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3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hMAAJs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3114675" cy="10477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3" descr="C:\Users\Ira\Desktop\фш\United_States.gif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u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ApAQAAGjcAAMY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88595"/>
            <a:ext cx="1864995" cy="10750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6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9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EMgAACHFQAAQDgAALYj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244465" y="3499485"/>
            <a:ext cx="3899535" cy="230568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NgJAABwNQAAsCUAABAAAAAmAAAACAAAAAAAAAAAAAAA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Галузь</a:t>
            </a:r>
            <a:r>
              <a:rPr lang="uk-ua" sz="2200" i="1" cap="none">
                <a:solidFill>
                  <a:srgbClr val="000000"/>
                </a:solidFill>
              </a:rPr>
              <a:t> - сільське господарство.</a:t>
            </a:r>
            <a:endParaRPr lang="uk-ua" sz="2200" i="1" cap="none">
              <a:solidFill>
                <a:srgbClr val="000000"/>
              </a:solidFill>
            </a:endParaRPr>
          </a:p>
          <a:p>
            <a:pPr marL="0" indent="0" algn="just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Термін</a:t>
            </a:r>
            <a:r>
              <a:rPr lang="uk-ua" sz="2200" i="1" cap="none">
                <a:solidFill>
                  <a:srgbClr val="000000"/>
                </a:solidFill>
              </a:rPr>
              <a:t> -  </a:t>
            </a:r>
            <a:r>
              <a:rPr lang="uk-ua" sz="2200" b="1" i="1" cap="none">
                <a:solidFill>
                  <a:srgbClr val="000000"/>
                </a:solidFill>
              </a:rPr>
              <a:t>12 міс або 2 роки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  <a:endParaRPr lang="uk-ua" sz="2200" i="1" cap="none">
              <a:solidFill>
                <a:srgbClr val="000000"/>
              </a:solidFill>
            </a:endParaRPr>
          </a:p>
          <a:p>
            <a:pPr marL="0" indent="0" algn="just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Стипендія</a:t>
            </a:r>
            <a:r>
              <a:rPr lang="uk-ua" sz="2200" i="1" cap="none">
                <a:solidFill>
                  <a:srgbClr val="000000"/>
                </a:solidFill>
              </a:rPr>
              <a:t> -  </a:t>
            </a:r>
            <a:r>
              <a:rPr lang="uk-ua" sz="2200" b="1" i="1" cap="none">
                <a:solidFill>
                  <a:srgbClr val="000000"/>
                </a:solidFill>
              </a:rPr>
              <a:t>від 2000 кан.дол/міс</a:t>
            </a:r>
            <a:r>
              <a:rPr lang="uk-ua" sz="2200" i="1" cap="none">
                <a:solidFill>
                  <a:srgbClr val="000000"/>
                </a:solidFill>
              </a:rPr>
              <a:t>..</a:t>
            </a:r>
            <a:endParaRPr lang="uk-ua" sz="2200" i="1" cap="none">
              <a:solidFill>
                <a:srgbClr val="000000"/>
              </a:solidFill>
            </a:endParaRPr>
          </a:p>
          <a:p>
            <a:pPr marL="0" indent="0" algn="just">
              <a:buNone/>
              <a:defRPr lang="ru-ru"/>
            </a:pPr>
            <a:endParaRPr lang="uk-ua" sz="2200" b="1" cap="none">
              <a:solidFill>
                <a:srgbClr val="000000"/>
              </a:solidFill>
            </a:endParaRPr>
          </a:p>
          <a:p>
            <a:pPr marL="0" indent="0" algn="just"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Вимоги</a:t>
            </a:r>
            <a:endParaRPr lang="uk-ua" sz="2200" b="1" u="sng" cap="none">
              <a:solidFill>
                <a:srgbClr val="000000"/>
              </a:solidFill>
            </a:endParaRPr>
          </a:p>
          <a:p>
            <a:pPr marL="0" indent="0" algn="just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Студент, випускник  або 4 роки </a:t>
            </a:r>
            <a:endParaRPr lang="uk-ua" sz="2200" b="1" cap="none">
              <a:solidFill>
                <a:srgbClr val="000000"/>
              </a:solidFill>
            </a:endParaRPr>
          </a:p>
          <a:p>
            <a:pPr marL="0" indent="0" algn="just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досвіду.</a:t>
            </a:r>
            <a:endParaRPr lang="uk-ua" sz="2200" b="1" cap="none">
              <a:solidFill>
                <a:srgbClr val="000000"/>
              </a:solidFill>
            </a:endParaRPr>
          </a:p>
          <a:p>
            <a:pPr marL="0" indent="0" algn="just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До 35 років.</a:t>
            </a:r>
            <a:endParaRPr lang="uk-ua" sz="2200" b="1" cap="none">
              <a:solidFill>
                <a:srgbClr val="000000"/>
              </a:solidFill>
            </a:endParaRPr>
          </a:p>
          <a:p>
            <a:pPr marL="0" indent="0" algn="just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Розмовна англійська. </a:t>
            </a:r>
            <a:endParaRPr lang="uk-ua" sz="2200" b="1" cap="none">
              <a:solidFill>
                <a:srgbClr val="000000"/>
              </a:solidFill>
            </a:endParaRPr>
          </a:p>
          <a:p>
            <a:pPr>
              <a:defRPr lang="ru-ru"/>
            </a:pPr>
          </a:p>
        </p:txBody>
      </p:sp>
      <p:pic>
        <p:nvPicPr>
          <p:cNvPr id="3" name="Picture 4" descr="C:\Users\Ira\Desktop\фш\600px-Flag_of_Canada_(bordered)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6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IrAAAgAQAAZjcAABM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72630" y="182880"/>
            <a:ext cx="1932940" cy="9671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Заголовок 1"/>
          <p:cNvSpPr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egQAAH8CAAAaNwAAhwkAABAAAAAmAAAACAAAAP//////////"/>
              </a:ext>
            </a:extLst>
          </p:cNvSpPr>
          <p:nvPr/>
        </p:nvSpPr>
        <p:spPr>
          <a:xfrm>
            <a:off x="727710" y="405765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>
            <a:lvl1pPr algn="ctr" defTabSz="914400">
              <a:spcBef>
                <a:spcPts val="0"/>
              </a:spcBef>
              <a:buNone/>
              <a:tabLst/>
              <a:defRPr lang="ru-ru" sz="4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rPr lang="uk-ua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Канада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pic>
        <p:nvPicPr>
          <p:cNvPr id="5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9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hMAAJs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3114675" cy="10477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6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6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MYeAAA1FAAAPTgAADAl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002530" y="3284855"/>
            <a:ext cx="4139565" cy="27603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NgJAABwNQAAsCUAABAAAAAmAAAACAAAAAAAAAAAAAAA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Галузь</a:t>
            </a:r>
            <a:r>
              <a:rPr lang="uk-ua" sz="2200" i="1" cap="none">
                <a:solidFill>
                  <a:srgbClr val="000000"/>
                </a:solidFill>
              </a:rPr>
              <a:t> </a:t>
            </a:r>
            <a:r>
              <a:rPr lang="uk-ua" sz="1400" i="1" cap="none">
                <a:solidFill>
                  <a:srgbClr val="000000"/>
                </a:solidFill>
              </a:rPr>
              <a:t>–</a:t>
            </a:r>
            <a:r>
              <a:rPr lang="uk-ua" sz="2200" i="1" cap="none">
                <a:solidFill>
                  <a:srgbClr val="000000"/>
                </a:solidFill>
              </a:rPr>
              <a:t> овочеві та фруктові ферми відкритого та закритого ґрунту; тваринницькі ферми, готельно -ресторанна справа</a:t>
            </a:r>
            <a:endParaRPr lang="uk-ua" sz="2200" i="1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Термін</a:t>
            </a:r>
            <a:r>
              <a:rPr lang="uk-ua" sz="2200" i="1" cap="none">
                <a:solidFill>
                  <a:srgbClr val="000000"/>
                </a:solidFill>
              </a:rPr>
              <a:t> – </a:t>
            </a:r>
            <a:r>
              <a:rPr lang="uk-ua" sz="2200" b="1" i="1" cap="none">
                <a:solidFill>
                  <a:srgbClr val="000000"/>
                </a:solidFill>
              </a:rPr>
              <a:t>від 1 до 12 місяців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  <a:endParaRPr lang="uk-ua" sz="2200" i="1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Стипендія</a:t>
            </a:r>
            <a:r>
              <a:rPr lang="uk-ua" sz="2200" i="1" cap="none">
                <a:solidFill>
                  <a:srgbClr val="000000"/>
                </a:solidFill>
              </a:rPr>
              <a:t> </a:t>
            </a:r>
            <a:r>
              <a:rPr lang="uk-ua" sz="1400" i="1" cap="none">
                <a:solidFill>
                  <a:srgbClr val="000000"/>
                </a:solidFill>
              </a:rPr>
              <a:t>–</a:t>
            </a:r>
            <a:r>
              <a:rPr lang="uk-ua" sz="2200" i="1" cap="none">
                <a:solidFill>
                  <a:srgbClr val="000000"/>
                </a:solidFill>
              </a:rPr>
              <a:t>  </a:t>
            </a:r>
            <a:r>
              <a:rPr lang="uk-ua" sz="2200" b="1" i="1" cap="none">
                <a:solidFill>
                  <a:srgbClr val="000000"/>
                </a:solidFill>
              </a:rPr>
              <a:t>від 1200 до 2000 євро/міс.</a:t>
            </a:r>
            <a:endParaRPr lang="uk-ua" sz="2200" b="1" i="1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endParaRPr lang="uk-ua" sz="2400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Вимоги</a:t>
            </a:r>
            <a:endParaRPr lang="uk-ua" sz="2200" b="1" u="sng" cap="none">
              <a:solidFill>
                <a:srgbClr val="000000"/>
              </a:solidFill>
            </a:endParaRPr>
          </a:p>
          <a:p>
            <a:pPr marL="88900" indent="0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Студент.</a:t>
            </a:r>
            <a:endParaRPr lang="uk-ua" sz="2200" b="1" cap="none">
              <a:solidFill>
                <a:srgbClr val="000000"/>
              </a:solidFill>
            </a:endParaRPr>
          </a:p>
          <a:p>
            <a:pPr marL="88900" indent="0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До 30 років. </a:t>
            </a:r>
            <a:endParaRPr lang="uk-ua" sz="2200" b="1" cap="none">
              <a:solidFill>
                <a:srgbClr val="000000"/>
              </a:solidFill>
            </a:endParaRPr>
          </a:p>
          <a:p>
            <a:pPr marL="88900" indent="0">
              <a:defRPr lang="ru-ru"/>
            </a:pPr>
            <a:r>
              <a:rPr lang="ru-ru" sz="2200" b="1" cap="none">
                <a:solidFill>
                  <a:srgbClr val="000000"/>
                </a:solidFill>
              </a:rPr>
              <a:t>Англійська  або німецька – </a:t>
            </a:r>
            <a:endParaRPr lang="ru-ru" sz="2200" b="1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r>
              <a:rPr lang="ru-ru" sz="2200" b="1" cap="none">
                <a:solidFill>
                  <a:srgbClr val="000000"/>
                </a:solidFill>
              </a:rPr>
              <a:t>початковий</a:t>
            </a:r>
            <a:r>
              <a:rPr lang="ru-ru" sz="2400" b="1" cap="none">
                <a:solidFill>
                  <a:srgbClr val="000000"/>
                </a:solidFill>
              </a:rPr>
              <a:t> </a:t>
            </a:r>
            <a:r>
              <a:rPr lang="ru-ru" sz="2200" b="1" cap="none">
                <a:solidFill>
                  <a:srgbClr val="000000"/>
                </a:solidFill>
              </a:rPr>
              <a:t>або без знання мов</a:t>
            </a:r>
            <a:endParaRPr lang="ru-ru" sz="2200" b="1" cap="none">
              <a:solidFill>
                <a:srgbClr val="000000"/>
              </a:solidFill>
            </a:endParaRPr>
          </a:p>
          <a:p>
            <a:pPr>
              <a:defRPr lang="ru-ru"/>
            </a:pPr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7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Заголовок 1"/>
          <p:cNvSpPr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egQAAH8CAAAaNwAAhwkAABAAAAAmAAAACAAAAP//////////"/>
              </a:ext>
            </a:extLst>
          </p:cNvSpPr>
          <p:nvPr/>
        </p:nvSpPr>
        <p:spPr>
          <a:xfrm>
            <a:off x="727710" y="405765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>
            <a:lvl1pPr algn="ctr" defTabSz="914400">
              <a:spcBef>
                <a:spcPts val="0"/>
              </a:spcBef>
              <a:buNone/>
              <a:tabLst/>
              <a:defRPr lang="ru-ru" sz="4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rPr lang="uk-ua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Німеччина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pic>
        <p:nvPicPr>
          <p:cNvPr id="5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7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xIAAEU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952750" cy="9931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6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6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MceAAA1FAAAPDgAADAl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003165" y="3284855"/>
            <a:ext cx="4138295" cy="27603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 noChangeArrowheads="1"/>
            <a:extLst>
              <a:ext uri="smNativeData">
                <pr:smNativeData xmlns:pr="smNativeData" xmlns="smNativeData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NgJAABwNQAAsCUAABAAAAAmAAAACAAAAAAAAAAAAAAA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Найпопулярніші програми стажування в Німеччині:</a:t>
            </a:r>
            <a:endParaRPr lang="uk-ua" sz="2200" b="1" i="1" cap="none">
              <a:solidFill>
                <a:srgbClr val="000000"/>
              </a:solidFill>
            </a:endParaRPr>
          </a:p>
          <a:p>
            <a:pPr marL="431800">
              <a:buFont typeface="Wingdings" pitchFamily="0" charset="2"/>
              <a:buChar char="§"/>
              <a:defRPr lang="ru-ru"/>
            </a:pPr>
            <a:r>
              <a:rPr lang="en-us" sz="2200" b="1" i="1" cap="none">
                <a:solidFill>
                  <a:srgbClr val="000000"/>
                </a:solidFill>
              </a:rPr>
              <a:t>Bonn’s Farm</a:t>
            </a:r>
            <a:endParaRPr lang="en-us" sz="2200" b="1" i="1" cap="none">
              <a:solidFill>
                <a:srgbClr val="000000"/>
              </a:solidFill>
            </a:endParaRPr>
          </a:p>
          <a:p>
            <a:pPr marL="431800">
              <a:buFont typeface="Wingdings" pitchFamily="0" charset="2"/>
              <a:buChar char="§"/>
              <a:defRPr lang="ru-ru"/>
            </a:pPr>
            <a:r>
              <a:rPr lang="en-us" sz="2200" b="1" i="1" cap="none">
                <a:solidFill>
                  <a:srgbClr val="000000"/>
                </a:solidFill>
              </a:rPr>
              <a:t>Dorota’s Farm</a:t>
            </a:r>
            <a:endParaRPr lang="en-us" sz="2200" b="1" i="1" cap="none">
              <a:solidFill>
                <a:srgbClr val="000000"/>
              </a:solidFill>
            </a:endParaRPr>
          </a:p>
          <a:p>
            <a:pPr marL="431800">
              <a:buFont typeface="Wingdings" pitchFamily="0" charset="2"/>
              <a:buChar char="§"/>
              <a:defRPr lang="ru-ru"/>
            </a:pPr>
            <a:r>
              <a:rPr lang="en-us" sz="2200" b="1" i="1" cap="none">
                <a:solidFill>
                  <a:srgbClr val="000000"/>
                </a:solidFill>
              </a:rPr>
              <a:t>Thomas’s Farm</a:t>
            </a:r>
            <a:endParaRPr lang="en-us" sz="2200" b="1" i="1" cap="none">
              <a:solidFill>
                <a:srgbClr val="000000"/>
              </a:solidFill>
            </a:endParaRPr>
          </a:p>
          <a:p>
            <a:pPr marL="431800">
              <a:buFont typeface="Wingdings" pitchFamily="0" charset="2"/>
              <a:buChar char="§"/>
              <a:defRPr lang="ru-ru"/>
            </a:pPr>
            <a:r>
              <a:rPr lang="en-us" sz="2200" b="1" i="1" cap="none">
                <a:solidFill>
                  <a:srgbClr val="000000"/>
                </a:solidFill>
              </a:rPr>
              <a:t>Carsten’s Farm</a:t>
            </a:r>
            <a:endParaRPr lang="en-us" sz="2200" b="1" i="1" cap="none">
              <a:solidFill>
                <a:srgbClr val="000000"/>
              </a:solidFill>
            </a:endParaRPr>
          </a:p>
          <a:p>
            <a:pPr marL="431800">
              <a:buFont typeface="Wingdings" pitchFamily="0" charset="2"/>
              <a:buChar char="§"/>
              <a:defRPr lang="ru-ru"/>
            </a:pPr>
            <a:r>
              <a:rPr lang="en-us" sz="2200" b="1" i="1" cap="none">
                <a:solidFill>
                  <a:srgbClr val="000000"/>
                </a:solidFill>
              </a:rPr>
              <a:t>Hinerk’s Farm</a:t>
            </a:r>
            <a:endParaRPr lang="en-us" sz="2200" b="1" i="1" cap="none">
              <a:solidFill>
                <a:srgbClr val="000000"/>
              </a:solidFill>
            </a:endParaRPr>
          </a:p>
          <a:p>
            <a:pPr marL="431800">
              <a:buFont typeface="Wingdings" pitchFamily="0" charset="2"/>
              <a:buChar char="§"/>
              <a:defRPr lang="ru-ru"/>
            </a:pPr>
            <a:r>
              <a:rPr lang="en-us" sz="2200" b="1" i="1" cap="none">
                <a:solidFill>
                  <a:srgbClr val="000000"/>
                </a:solidFill>
              </a:rPr>
              <a:t>Lingen Hotel</a:t>
            </a:r>
            <a:endParaRPr lang="en-us" sz="2200" b="1" i="1" cap="none">
              <a:solidFill>
                <a:srgbClr val="000000"/>
              </a:solidFill>
            </a:endParaRPr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7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Заголовок 1"/>
          <p:cNvSpPr>
            <a:extLst>
              <a:ext uri="smNativeData">
                <pr:smNativeData xmlns:pr="smNativeData" xmlns="smNativeData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egQAAH8CAAAaNwAAhwkAABAAAAAmAAAACAAAAP//////////"/>
              </a:ext>
            </a:extLst>
          </p:cNvSpPr>
          <p:nvPr/>
        </p:nvSpPr>
        <p:spPr>
          <a:xfrm>
            <a:off x="727710" y="405765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>
            <a:lvl1pPr algn="ctr" defTabSz="914400">
              <a:spcBef>
                <a:spcPts val="0"/>
              </a:spcBef>
              <a:buNone/>
              <a:tabLst/>
              <a:defRPr lang="ru-ru" sz="4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rPr lang="uk-ua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Німеччина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pic>
        <p:nvPicPr>
          <p:cNvPr id="5" name="Рисунок 5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yhAk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xIAAEU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952750" cy="9931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6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8CAAC0HAAAkRIAABUp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334645" y="4665980"/>
            <a:ext cx="2683510" cy="20123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Рисунок 7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NAUAADIDQAAfScAAD8a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0" y="2240280"/>
            <a:ext cx="3035935" cy="20262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Рисунок 9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8pAAC+EQAAAzYAAMAi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6755765" y="2884170"/>
            <a:ext cx="2024380" cy="27647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Рисунок 13"/>
          <p:cNvPicPr>
            <a:picLocks noChangeAspect="1"/>
            <a:extLst>
              <a:ext uri="smNativeData">
                <pr:smNativeData xmlns:pr="smNativeData" xmlns="smNativeData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NAUAAC0HAAAfScAACsp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383280" y="4665980"/>
            <a:ext cx="3035935" cy="202628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Natasha</dc:creator>
  <cp:keywords/>
  <dc:description/>
  <cp:lastModifiedBy>Anna</cp:lastModifiedBy>
  <cp:revision>0</cp:revision>
  <dcterms:created xsi:type="dcterms:W3CDTF">2020-10-23T12:13:59Z</dcterms:created>
  <dcterms:modified xsi:type="dcterms:W3CDTF">2023-10-23T11:31:48Z</dcterms:modified>
</cp:coreProperties>
</file>